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18"/>
  </p:notesMasterIdLst>
  <p:sldIdLst>
    <p:sldId id="256" r:id="rId2"/>
    <p:sldId id="3904" r:id="rId3"/>
    <p:sldId id="292" r:id="rId4"/>
    <p:sldId id="303" r:id="rId5"/>
    <p:sldId id="268" r:id="rId6"/>
    <p:sldId id="296" r:id="rId7"/>
    <p:sldId id="279" r:id="rId8"/>
    <p:sldId id="305" r:id="rId9"/>
    <p:sldId id="306" r:id="rId10"/>
    <p:sldId id="273" r:id="rId11"/>
    <p:sldId id="274" r:id="rId12"/>
    <p:sldId id="275" r:id="rId13"/>
    <p:sldId id="276" r:id="rId14"/>
    <p:sldId id="263" r:id="rId15"/>
    <p:sldId id="264" r:id="rId16"/>
    <p:sldId id="266" r:id="rId17"/>
  </p:sldIdLst>
  <p:sldSz cx="9144000" cy="5143500" type="screen16x9"/>
  <p:notesSz cx="6808788" cy="9940925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3817F4-3602-4FD2-9354-425B4EBDD485}">
          <p14:sldIdLst>
            <p14:sldId id="256"/>
          </p14:sldIdLst>
        </p14:section>
        <p14:section name="Last day" id="{0E366605-04FB-4103-92A4-0BE660654814}">
          <p14:sldIdLst>
            <p14:sldId id="3904"/>
            <p14:sldId id="292"/>
            <p14:sldId id="303"/>
            <p14:sldId id="268"/>
            <p14:sldId id="296"/>
            <p14:sldId id="279"/>
            <p14:sldId id="305"/>
            <p14:sldId id="306"/>
            <p14:sldId id="273"/>
            <p14:sldId id="274"/>
            <p14:sldId id="275"/>
            <p14:sldId id="276"/>
            <p14:sldId id="263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049">
          <p15:clr>
            <a:srgbClr val="A4A3A4"/>
          </p15:clr>
        </p15:guide>
        <p15:guide id="4" pos="1944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241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radin Andrea" initials="CA" lastIdx="0" clrIdx="0">
    <p:extLst>
      <p:ext uri="{19B8F6BF-5375-455C-9EA6-DF929625EA0E}">
        <p15:presenceInfo xmlns:p15="http://schemas.microsoft.com/office/powerpoint/2012/main" userId="S-1-5-21-2776003779-2796079000-806773148-1351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50"/>
    <a:srgbClr val="6991C3"/>
    <a:srgbClr val="325591"/>
    <a:srgbClr val="66FF33"/>
    <a:srgbClr val="B4C8E1"/>
    <a:srgbClr val="8087A0"/>
    <a:srgbClr val="B4C8B9"/>
    <a:srgbClr val="DCDCDC"/>
    <a:srgbClr val="E6BE32"/>
    <a:srgbClr val="C86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A4C96-F18B-47F2-88BB-AEC6226F71FA}" v="1" dt="2023-05-22T16:27:26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89312" autoAdjust="0"/>
  </p:normalViewPr>
  <p:slideViewPr>
    <p:cSldViewPr snapToGrid="0" showGuides="1">
      <p:cViewPr varScale="1">
        <p:scale>
          <a:sx n="136" d="100"/>
          <a:sy n="136" d="100"/>
        </p:scale>
        <p:origin x="894" y="114"/>
      </p:cViewPr>
      <p:guideLst>
        <p:guide orient="horz" pos="1622"/>
        <p:guide pos="2880"/>
        <p:guide orient="horz" pos="3049"/>
        <p:guide pos="1944"/>
        <p:guide orient="horz" pos="2161"/>
        <p:guide orient="horz" pos="24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86399" cy="863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rgbClr val="0F32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75-4D14-B8E2-CE3717B2DE90}"/>
              </c:ext>
            </c:extLst>
          </c:dPt>
          <c:dPt>
            <c:idx val="1"/>
            <c:bubble3D val="0"/>
            <c:spPr>
              <a:solidFill>
                <a:srgbClr val="3255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75-4D14-B8E2-CE3717B2DE90}"/>
              </c:ext>
            </c:extLst>
          </c:dPt>
          <c:dPt>
            <c:idx val="2"/>
            <c:bubble3D val="0"/>
            <c:spPr>
              <a:solidFill>
                <a:srgbClr val="699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75-4D14-B8E2-CE3717B2DE90}"/>
              </c:ext>
            </c:extLst>
          </c:dPt>
          <c:dPt>
            <c:idx val="3"/>
            <c:bubble3D val="0"/>
            <c:spPr>
              <a:solidFill>
                <a:srgbClr val="C3C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75-4D14-B8E2-CE3717B2DE90}"/>
              </c:ext>
            </c:extLst>
          </c:dPt>
          <c:cat>
            <c:strRef>
              <c:f>Foglio1!$A$2:$A$5</c:f>
              <c:strCache>
                <c:ptCount val="4"/>
                <c:pt idx="0">
                  <c:v>1° trim.</c:v>
                </c:pt>
                <c:pt idx="1">
                  <c:v>2° trim.</c:v>
                </c:pt>
                <c:pt idx="2">
                  <c:v>3° trim.</c:v>
                </c:pt>
                <c:pt idx="3">
                  <c:v>4° trim.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22</c:v>
                </c:pt>
                <c:pt idx="1">
                  <c:v>25</c:v>
                </c:pt>
                <c:pt idx="2">
                  <c:v>16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75-4D14-B8E2-CE3717B2D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237E4B-567D-4B2D-8070-D0D5B7D150F1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0879" y="4784069"/>
            <a:ext cx="5447030" cy="391424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E66357-C92E-485E-B7C3-82CCC873D0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polsai.csod.com/samldefault.aspx?ouid=3&amp;returnUrl=%252fDeepLink%252fProcessRedirect.aspx%253fmodule%253dtranscrip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Note docente: </a:t>
            </a:r>
            <a:r>
              <a:rPr lang="it-IT" b="0" dirty="0"/>
              <a:t>la</a:t>
            </a:r>
            <a:r>
              <a:rPr lang="it-IT" b="0" baseline="0" dirty="0"/>
              <a:t> slide contiene il </a:t>
            </a:r>
            <a:r>
              <a:rPr lang="it-IT" b="1" dirty="0"/>
              <a:t>Video di lancio </a:t>
            </a:r>
            <a:r>
              <a:rPr lang="it-IT" b="0" dirty="0"/>
              <a:t>del Feedback Form. Da proiettare prima di dare le istruzioni contenute nella slide successiva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D308B-F467-409B-8291-F1F815560EC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565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1062" cy="33543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45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https://unipolsai.csod.com/samldefault.aspx?ouid=3&amp;returnUrl=%252fDeepLink%252fProcessRedirect.aspx%253fmodule%253dtranscript</a:t>
            </a:r>
            <a:endParaRPr lang="it-IT" dirty="0"/>
          </a:p>
          <a:p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per il docente: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 stato recentemente adottato un nuovo modello per il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questionario di gradimento</a:t>
            </a:r>
            <a:r>
              <a:rPr lang="it-IT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denominato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rispetto al precedente, è molto semplificato, con un numero ridotto di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feedback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appare su due schermate: nella prima sono riportati gli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relativi all’esperienza formativa anche con uno spazio editabile per i commenti, nella seconda si chiede di valutare il docente.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Un’altra importante novità è la possibilità di far compilare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“live”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nei minuti finali del corso, il feedback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agevolare questa attività è stata realizzata una slide animata e una con le istruzioni per fare accedere i partecipanti in piattaforma e compilare il feedback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Inoltre di seguito</a:t>
            </a:r>
            <a:r>
              <a:rPr lang="it-IT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viene riportato il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deeplink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 deve essere copiato e incollato in chat per indirizzare il partecipante direttamente nel Riepilogo Formativo dove potrà effettuare “live” la compilazione.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Ricordare</a:t>
            </a:r>
            <a:r>
              <a:rPr lang="it-IT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partecipanti che al termine della compilazione occorre rimanere connessi alla sessione per i saluti finali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ATTENZIONE: </a:t>
            </a:r>
            <a:r>
              <a:rPr lang="it-IT" sz="1200" dirty="0">
                <a:solidFill>
                  <a:srgbClr val="FF0000"/>
                </a:solidFill>
              </a:rPr>
              <a:t>se il corso è composto da più parti, il Feedback </a:t>
            </a:r>
            <a:r>
              <a:rPr lang="it-IT" sz="1200" dirty="0" err="1">
                <a:solidFill>
                  <a:srgbClr val="FF0000"/>
                </a:solidFill>
              </a:rPr>
              <a:t>form</a:t>
            </a:r>
            <a:r>
              <a:rPr lang="it-IT" sz="1200" dirty="0">
                <a:solidFill>
                  <a:srgbClr val="FF0000"/>
                </a:solidFill>
              </a:rPr>
              <a:t> sarà disponibile all’inizio dell’ultima parte. Esempio corso con 5 parti: disponibilità dall’inizio (data e ora di avvio) della quinta parte</a:t>
            </a:r>
          </a:p>
          <a:p>
            <a:endParaRPr lang="it-IT" sz="1200" b="1" u="none" kern="1200" dirty="0">
              <a:solidFill>
                <a:schemeClr val="accent3">
                  <a:lumMod val="10000"/>
                </a:schemeClr>
              </a:solidFill>
              <a:effectLst/>
              <a:latin typeface="+mn-lt"/>
              <a:ea typeface="+mn-ea"/>
              <a:cs typeface="+mn-cs"/>
              <a:hlinkClick r:id="rId3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66357-C92E-485E-B7C3-82CCC873D00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86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1062" cy="33543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/>
              <a:t>Note docente: </a:t>
            </a:r>
            <a:r>
              <a:rPr lang="it-IT" b="0" dirty="0"/>
              <a:t>la</a:t>
            </a:r>
            <a:r>
              <a:rPr lang="it-IT" b="0" baseline="0" dirty="0"/>
              <a:t> slide contiene le indicazioni sulle attività successive al corso </a:t>
            </a:r>
            <a:endParaRPr lang="it-IT" b="0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84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1062" cy="33543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20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1062" cy="33543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76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Note Docente: 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da </a:t>
            </a:r>
            <a:r>
              <a:rPr lang="it-IT" dirty="0"/>
              <a:t>utilizzare nei momenti di interazione frontale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94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Note Docente: 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da </a:t>
            </a:r>
            <a:r>
              <a:rPr lang="it-IT" dirty="0"/>
              <a:t>utilizzare per lanciare le sessioni Domande e Risposte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38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Note Docente: 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da </a:t>
            </a:r>
            <a:r>
              <a:rPr lang="it-IT" dirty="0"/>
              <a:t>utilizzare per lanciare esercitazioni</a:t>
            </a:r>
            <a:r>
              <a:rPr lang="it-IT" baseline="0" dirty="0"/>
              <a:t> o lavori di gruppo</a:t>
            </a:r>
          </a:p>
          <a:p>
            <a:r>
              <a:rPr lang="it-IT" b="1" baseline="0" dirty="0"/>
              <a:t>NOTE PER GESTIRE E PROGETTARE I LAVORI IN SOTTOGRUPPO: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E’ possibile suddividere i partecipanti in due o più gruppi, i gruppi possono essere formati in maniera casuale o organizzata. Il docente può passare da un gruppo all’altro per monitorare il lavoro dell’esercitazione.</a:t>
            </a:r>
            <a:r>
              <a:rPr lang="it-IT" b="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67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Note Docente: 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da </a:t>
            </a:r>
            <a:r>
              <a:rPr lang="it-IT" dirty="0"/>
              <a:t>utilizzare nei momenti di pausa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66357-C92E-485E-B7C3-82CCC873D00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36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presentazione - Diri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G_13_16_9_RGB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2580" y="933130"/>
            <a:ext cx="6858000" cy="325351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600" b="1">
                <a:solidFill>
                  <a:srgbClr val="0F3250"/>
                </a:solidFill>
                <a:latin typeface="+mn-lt"/>
              </a:defRPr>
            </a:lvl1pPr>
          </a:lstStyle>
          <a:p>
            <a:r>
              <a:rPr lang="it-IT" dirty="0"/>
              <a:t>FARE CLIC PER MODIFICARE</a:t>
            </a:r>
            <a:br>
              <a:rPr lang="it-IT" dirty="0"/>
            </a:br>
            <a:r>
              <a:rPr lang="it-IT" dirty="0"/>
              <a:t>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2580" y="1708560"/>
            <a:ext cx="6858000" cy="325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0F325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738A74-27ED-4AD4-8EC0-C89BD70E0D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3" y="3532727"/>
            <a:ext cx="3856355" cy="3251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rgbClr val="0F3250"/>
                </a:solidFill>
                <a:latin typeface="+mn-lt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it-IT" dirty="0"/>
              <a:t>Luogo, Giorno, Mese, Anno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2767651" y="4178412"/>
            <a:ext cx="573353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it-IT" sz="700" i="1" dirty="0">
                <a:solidFill>
                  <a:srgbClr val="0F3250"/>
                </a:solidFill>
              </a:rPr>
              <a:t>È vietato l’utilizzo, totale o parziale, dei contenuti inseriti nel presente materiale didattico diverso dagli obiettivi formativi per cui sono stati realizzati,</a:t>
            </a:r>
            <a:br>
              <a:rPr lang="it-IT" sz="700" i="1" dirty="0">
                <a:solidFill>
                  <a:srgbClr val="0F3250"/>
                </a:solidFill>
              </a:rPr>
            </a:br>
            <a:r>
              <a:rPr lang="it-IT" sz="700" i="1" dirty="0">
                <a:solidFill>
                  <a:srgbClr val="0F3250"/>
                </a:solidFill>
              </a:rPr>
              <a:t>ivi inclusa la riproduzione, rielaborazione, diffusione o distribuzione, in assenza di autorizzazione scritta da parte di Unica, Unipol Corporate Academy.</a:t>
            </a:r>
          </a:p>
        </p:txBody>
      </p:sp>
    </p:spTree>
    <p:extLst>
      <p:ext uri="{BB962C8B-B14F-4D97-AF65-F5344CB8AC3E}">
        <p14:creationId xmlns:p14="http://schemas.microsoft.com/office/powerpoint/2010/main" val="361758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 con logo - diri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 userDrawn="1"/>
        </p:nvSpPr>
        <p:spPr>
          <a:xfrm>
            <a:off x="3859" y="1"/>
            <a:ext cx="9144000" cy="51396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13" name="CasellaDiTesto 12"/>
          <p:cNvSpPr txBox="1"/>
          <p:nvPr userDrawn="1"/>
        </p:nvSpPr>
        <p:spPr>
          <a:xfrm>
            <a:off x="3858" y="4835869"/>
            <a:ext cx="9143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630000" rIns="36000" rtlCol="0">
            <a:spAutoFit/>
          </a:bodyPr>
          <a:lstStyle/>
          <a:p>
            <a:pPr algn="l"/>
            <a:r>
              <a:rPr lang="it-IT" sz="700" i="1" dirty="0">
                <a:solidFill>
                  <a:srgbClr val="0F3250"/>
                </a:solidFill>
              </a:rPr>
              <a:t>È vietato l’utilizzo, totale o parziale, dei contenuti inseriti nel presente materiale didattico</a:t>
            </a:r>
            <a:r>
              <a:rPr lang="it-IT" sz="700" i="1" baseline="0" dirty="0">
                <a:solidFill>
                  <a:srgbClr val="0F3250"/>
                </a:solidFill>
              </a:rPr>
              <a:t> </a:t>
            </a:r>
            <a:r>
              <a:rPr lang="it-IT" sz="700" i="1" dirty="0">
                <a:solidFill>
                  <a:srgbClr val="0F3250"/>
                </a:solidFill>
              </a:rPr>
              <a:t>diverso dagli obiettivi formativi per cui sono stati realizzati, ivi inclusa la riproduzione, rielaborazione, diffusione o distribuzione,</a:t>
            </a:r>
            <a:br>
              <a:rPr lang="it-IT" sz="700" i="1" dirty="0">
                <a:solidFill>
                  <a:srgbClr val="0F3250"/>
                </a:solidFill>
              </a:rPr>
            </a:br>
            <a:r>
              <a:rPr lang="it-IT" sz="700" i="1" dirty="0">
                <a:solidFill>
                  <a:srgbClr val="0F3250"/>
                </a:solidFill>
              </a:rPr>
              <a:t>in assenza di autorizzazione scritta da parte di Unica, Unipol Corporate Academy.</a:t>
            </a:r>
          </a:p>
        </p:txBody>
      </p:sp>
      <p:sp>
        <p:nvSpPr>
          <p:cNvPr id="7" name="Titolo 10"/>
          <p:cNvSpPr>
            <a:spLocks noGrp="1"/>
          </p:cNvSpPr>
          <p:nvPr>
            <p:ph type="title"/>
          </p:nvPr>
        </p:nvSpPr>
        <p:spPr>
          <a:xfrm>
            <a:off x="5913120" y="2571750"/>
            <a:ext cx="1813560" cy="85725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9" y="4049972"/>
            <a:ext cx="948921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4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lusione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 userDrawn="1"/>
        </p:nvSpPr>
        <p:spPr>
          <a:xfrm>
            <a:off x="3859" y="1"/>
            <a:ext cx="9144000" cy="51396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prstClr val="white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9" y="4049972"/>
            <a:ext cx="948921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294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200" y="147463"/>
            <a:ext cx="7725600" cy="3524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6D4E4A52-4A96-4D3C-9E22-8D9EBE0FD7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600" y="4866295"/>
            <a:ext cx="4939200" cy="2409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700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ECF0A86-51DC-4ECB-BF32-33280A28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5" name="Immagine 4" descr="UG_13_16_9_RGB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10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uto di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6821B48-84FC-4750-862B-51148565F7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" y="667"/>
            <a:ext cx="9141975" cy="5142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68" y="146855"/>
            <a:ext cx="7726543" cy="3538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7886700" cy="273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rgbClr val="969696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52BF5E0-0A08-4EC0-82B8-F757F04A3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8" y="1278977"/>
            <a:ext cx="7886700" cy="34029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0F3250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F5E8DD28-7058-4C1E-B97A-8656E1A3B2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265" y="4864358"/>
            <a:ext cx="4938395" cy="2410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7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5EB157B1-6F16-4A97-99F7-D1F5FB85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3563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5871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3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A7BD584E-8C48-4465-A078-AF7186399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600" smtClean="0">
                <a:solidFill>
                  <a:schemeClr val="accent3"/>
                </a:solidFill>
                <a:latin typeface="Century Gothic"/>
                <a:cs typeface="Century Gothic"/>
              </a:defRPr>
            </a:lvl1pPr>
          </a:lstStyle>
          <a:p>
            <a:fld id="{B12D2AF7-F9BD-4AC2-8255-A0D599BD12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395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presentazione - Diritti - F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G_13_16_9_RGB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2580" y="933130"/>
            <a:ext cx="6858000" cy="325351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600" b="1">
                <a:solidFill>
                  <a:srgbClr val="0F3250"/>
                </a:solidFill>
                <a:latin typeface="+mn-lt"/>
              </a:defRPr>
            </a:lvl1pPr>
          </a:lstStyle>
          <a:p>
            <a:r>
              <a:rPr lang="it-IT" dirty="0"/>
              <a:t>FARE CLIC PER MODIFICARE</a:t>
            </a:r>
            <a:br>
              <a:rPr lang="it-IT" dirty="0"/>
            </a:br>
            <a:r>
              <a:rPr lang="it-IT" dirty="0"/>
              <a:t>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2580" y="1708560"/>
            <a:ext cx="6858000" cy="325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0F325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738A74-27ED-4AD4-8EC0-C89BD70E0D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3" y="3532727"/>
            <a:ext cx="3856355" cy="3251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rgbClr val="0F3250"/>
                </a:solidFill>
                <a:latin typeface="+mn-lt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it-IT" dirty="0"/>
              <a:t>Luogo, Giorno, Mese, Anno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2767651" y="4178412"/>
            <a:ext cx="573353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it-IT" sz="700" i="1" dirty="0">
                <a:solidFill>
                  <a:srgbClr val="0F3250"/>
                </a:solidFill>
              </a:rPr>
              <a:t>È vietato l’utilizzo, totale o parziale, dei contenuti inseriti nel presente materiale didattico diverso dagli obiettivi formativi per cui sono stati realizzati,</a:t>
            </a:r>
            <a:br>
              <a:rPr lang="it-IT" sz="700" i="1" dirty="0">
                <a:solidFill>
                  <a:srgbClr val="0F3250"/>
                </a:solidFill>
              </a:rPr>
            </a:br>
            <a:r>
              <a:rPr lang="it-IT" sz="700" i="1" dirty="0">
                <a:solidFill>
                  <a:srgbClr val="0F3250"/>
                </a:solidFill>
              </a:rPr>
              <a:t>ivi inclusa la riproduzione, rielaborazione, diffusione o distribuzione, in assenza di autorizzazione scritta da parte di Unica, Unipol Corporate Academy.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69" y="3400846"/>
            <a:ext cx="1104913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presen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G_13_16_9_RGB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2580" y="933130"/>
            <a:ext cx="6858000" cy="325351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600" b="1">
                <a:solidFill>
                  <a:srgbClr val="0F3250"/>
                </a:solidFill>
                <a:latin typeface="+mn-lt"/>
              </a:defRPr>
            </a:lvl1pPr>
          </a:lstStyle>
          <a:p>
            <a:r>
              <a:rPr lang="it-IT" dirty="0"/>
              <a:t>FARE CLIC PER MODIFICARE</a:t>
            </a:r>
            <a:br>
              <a:rPr lang="it-IT" dirty="0"/>
            </a:br>
            <a:r>
              <a:rPr lang="it-IT" dirty="0"/>
              <a:t>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2580" y="1708560"/>
            <a:ext cx="6858000" cy="325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0F325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738A74-27ED-4AD4-8EC0-C89BD70E0D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3" y="3532727"/>
            <a:ext cx="3856355" cy="3251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rgbClr val="0F3250"/>
                </a:solidFill>
                <a:latin typeface="+mn-lt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it-IT" dirty="0"/>
              <a:t>Luogo, Giorno, Mese, Anno</a:t>
            </a:r>
          </a:p>
        </p:txBody>
      </p:sp>
    </p:spTree>
    <p:extLst>
      <p:ext uri="{BB962C8B-B14F-4D97-AF65-F5344CB8AC3E}">
        <p14:creationId xmlns:p14="http://schemas.microsoft.com/office/powerpoint/2010/main" val="18426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>
          <a:xfrm>
            <a:off x="0" y="0"/>
            <a:ext cx="9144000" cy="5141596"/>
            <a:chOff x="0" y="0"/>
            <a:chExt cx="9144000" cy="5141596"/>
          </a:xfrm>
        </p:grpSpPr>
        <p:pic>
          <p:nvPicPr>
            <p:cNvPr id="6" name="Immagine 5" descr="UG_13_16_9_RGB-01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1596"/>
            </a:xfrm>
            <a:prstGeom prst="rect">
              <a:avLst/>
            </a:prstGeom>
          </p:spPr>
        </p:pic>
        <p:sp>
          <p:nvSpPr>
            <p:cNvPr id="4" name="Rettangolo 3"/>
            <p:cNvSpPr/>
            <p:nvPr userDrawn="1"/>
          </p:nvSpPr>
          <p:spPr>
            <a:xfrm>
              <a:off x="1762125" y="3019425"/>
              <a:ext cx="1609725" cy="1038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 descr="Unica_16_9-02.jpg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19" t="90740" r="7491" b="1482"/>
            <a:stretch/>
          </p:blipFill>
          <p:spPr>
            <a:xfrm>
              <a:off x="7772401" y="4667250"/>
              <a:ext cx="684788" cy="40005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62149" y="1180281"/>
            <a:ext cx="6914138" cy="42466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0F3250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1E6B4A2-9A21-4261-B346-5479C602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78297" y="1927308"/>
            <a:ext cx="6697993" cy="223029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None/>
              <a:tabLst/>
              <a:defRPr sz="1200" i="1">
                <a:solidFill>
                  <a:srgbClr val="0F3250"/>
                </a:solidFill>
              </a:defRPr>
            </a:lvl1pPr>
            <a:lvl2pPr>
              <a:defRPr sz="1200"/>
            </a:lvl2pPr>
          </a:lstStyle>
          <a:p>
            <a:pPr marL="108000" marR="0" lvl="0" indent="-108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Modifica gli stili del testo dello schema</a:t>
            </a:r>
          </a:p>
          <a:p>
            <a:pPr marL="108000" marR="0" lvl="0" indent="-108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Modifica gli stili del testo dello schema</a:t>
            </a:r>
          </a:p>
          <a:p>
            <a:pPr marL="108000" marR="0" lvl="0" indent="-108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Modifica gli stili del testo dello schema</a:t>
            </a:r>
          </a:p>
          <a:p>
            <a:pPr marL="108000" marR="0" lvl="0" indent="-108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Modifica gli stili del testo dello schema</a:t>
            </a:r>
          </a:p>
          <a:p>
            <a:pPr marL="108000" marR="0" lvl="0" indent="-108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Modifica gli stili del testo dello schema</a:t>
            </a:r>
          </a:p>
          <a:p>
            <a:pPr marL="108000" marR="0" lvl="0" indent="-108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2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40C1A1A2-0B04-4A5C-99E7-5874469B3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62153" y="1620290"/>
            <a:ext cx="6913563" cy="3057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0000" indent="-180000">
              <a:buClr>
                <a:srgbClr val="0F3250"/>
              </a:buClr>
              <a:buFont typeface="+mj-lt"/>
              <a:buAutoNum type="arabicPeriod"/>
              <a:defRPr sz="1400">
                <a:solidFill>
                  <a:srgbClr val="0F3250"/>
                </a:solidFill>
              </a:defRPr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2277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di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Unica_16_9-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9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68" y="146855"/>
            <a:ext cx="7726543" cy="3538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7886700" cy="273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32559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52BF5E0-0A08-4EC0-82B8-F757F04A3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8" y="1278977"/>
            <a:ext cx="7886700" cy="3402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rgbClr val="0F3250"/>
                </a:solidFill>
                <a:latin typeface="+mn-lt"/>
              </a:defRPr>
            </a:lvl1pPr>
            <a:lvl2pPr marL="342900" indent="0">
              <a:buFontTx/>
              <a:buNone/>
              <a:defRPr sz="1400"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5EB157B1-6F16-4A97-99F7-D1F5FB85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31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Unica_16_9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9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200" y="147463"/>
            <a:ext cx="7725600" cy="3524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15954" y="1311879"/>
            <a:ext cx="3024189" cy="28904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 err="1"/>
              <a:t>Inserisci</a:t>
            </a:r>
            <a:r>
              <a:rPr lang="en-US" dirty="0"/>
              <a:t> qui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grafico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7CD518-EF0F-4B5F-9D5C-FF7A0A281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4648660" cy="273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lang="it-IT" sz="1400" b="1" kern="1200" dirty="0">
                <a:solidFill>
                  <a:srgbClr val="32559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C23A30CD-5A95-4485-BE1D-AA8BEF1A4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8" y="1278977"/>
            <a:ext cx="4648660" cy="3402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0F3250"/>
                </a:solidFill>
                <a:latin typeface="+mn-lt"/>
              </a:defRPr>
            </a:lvl1pPr>
            <a:lvl2pPr marL="342900" indent="0">
              <a:buFontTx/>
              <a:buNone/>
              <a:defRPr sz="1400"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5C413CFE-B928-45F4-B41D-8D42139BA3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952" y="941151"/>
            <a:ext cx="2970847" cy="2409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F74AF1BB-F47A-4202-A0A8-4B6C1BE5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1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t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Unica_16_9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9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200" y="147463"/>
            <a:ext cx="7725600" cy="3524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7CD518-EF0F-4B5F-9D5C-FF7A0A281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4648660" cy="273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lang="it-IT" sz="1400" b="1" kern="1200" dirty="0">
                <a:solidFill>
                  <a:srgbClr val="32559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C23A30CD-5A95-4485-BE1D-AA8BEF1A4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8" y="1278977"/>
            <a:ext cx="4648660" cy="3402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rgbClr val="0F3250"/>
                </a:solidFill>
                <a:latin typeface="+mn-lt"/>
              </a:defRPr>
            </a:lvl1pPr>
            <a:lvl2pPr marL="342900" indent="0">
              <a:buFontTx/>
              <a:buNone/>
              <a:defRPr sz="1400"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5C413CFE-B928-45F4-B41D-8D42139BA3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952" y="941151"/>
            <a:ext cx="2970847" cy="2409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F74AF1BB-F47A-4202-A0A8-4B6C1BE5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236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Unica_16_9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975" cy="51435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7CD518-EF0F-4B5F-9D5C-FF7A0A281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6015600" cy="273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lang="it-IT" sz="1400" b="1" kern="1200" dirty="0">
                <a:solidFill>
                  <a:srgbClr val="32559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C23A30CD-5A95-4485-BE1D-AA8BEF1A4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7" y="1278977"/>
            <a:ext cx="6015600" cy="3402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0F3250"/>
                </a:solidFill>
                <a:latin typeface="+mn-lt"/>
              </a:defRPr>
            </a:lvl1pPr>
            <a:lvl2pPr marL="342900" indent="0">
              <a:buFontTx/>
              <a:buNone/>
              <a:defRPr sz="1400"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F74AF1BB-F47A-4202-A0A8-4B6C1BE5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200" y="147463"/>
            <a:ext cx="7725600" cy="3524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5" name="Segnaposto immagine 4"/>
          <p:cNvSpPr>
            <a:spLocks noGrp="1"/>
          </p:cNvSpPr>
          <p:nvPr>
            <p:ph type="pic" sz="quarter" idx="14"/>
          </p:nvPr>
        </p:nvSpPr>
        <p:spPr>
          <a:xfrm>
            <a:off x="6847200" y="468000"/>
            <a:ext cx="2296800" cy="43596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81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Unica_16_9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975" cy="51435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7CD518-EF0F-4B5F-9D5C-FF7A0A281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4647600" cy="273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lang="it-IT" sz="1400" b="1" kern="1200" dirty="0">
                <a:solidFill>
                  <a:srgbClr val="32559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C23A30CD-5A95-4485-BE1D-AA8BEF1A4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7" y="1278977"/>
            <a:ext cx="7693200" cy="3402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0F3250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F74AF1BB-F47A-4202-A0A8-4B6C1BE5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92" y="226849"/>
            <a:ext cx="452438" cy="273843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7998DEE5-5424-45CB-8336-3215AFBD0173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200" y="147463"/>
            <a:ext cx="7725600" cy="3524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5" name="Segnaposto immagine 4"/>
          <p:cNvSpPr>
            <a:spLocks noGrp="1"/>
          </p:cNvSpPr>
          <p:nvPr>
            <p:ph type="pic" sz="quarter" idx="14"/>
          </p:nvPr>
        </p:nvSpPr>
        <p:spPr>
          <a:xfrm>
            <a:off x="0" y="468000"/>
            <a:ext cx="9142413" cy="43596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37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81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9" r:id="rId2"/>
    <p:sldLayoutId id="2147483694" r:id="rId3"/>
    <p:sldLayoutId id="2147483672" r:id="rId4"/>
    <p:sldLayoutId id="2147483673" r:id="rId5"/>
    <p:sldLayoutId id="2147483674" r:id="rId6"/>
    <p:sldLayoutId id="2147483684" r:id="rId7"/>
    <p:sldLayoutId id="2147483682" r:id="rId8"/>
    <p:sldLayoutId id="2147483687" r:id="rId9"/>
    <p:sldLayoutId id="2147483686" r:id="rId10"/>
    <p:sldLayoutId id="2147483698" r:id="rId11"/>
    <p:sldLayoutId id="2147483681" r:id="rId12"/>
    <p:sldLayoutId id="2147483683" r:id="rId13"/>
    <p:sldLayoutId id="2147483700" r:id="rId14"/>
    <p:sldLayoutId id="2147483701" r:id="rId15"/>
    <p:sldLayoutId id="2147483705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s8.it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www.pexels.com/it-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E4071DA-449C-4B1B-9C3C-EFA8CF404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CORSO PYTHON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FFFAF6B-7943-487E-B1C7-0DB472AA8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Python Intermedio/Avanzato – Conclusione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40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4673" t="11659" r="4029" b="9706"/>
          <a:stretch/>
        </p:blipFill>
        <p:spPr>
          <a:xfrm>
            <a:off x="374724" y="675860"/>
            <a:ext cx="8161203" cy="3943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31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/>
          <a:srcRect l="15949" t="12804" r="23844" b="18236"/>
          <a:stretch/>
        </p:blipFill>
        <p:spPr>
          <a:xfrm>
            <a:off x="1256308" y="715617"/>
            <a:ext cx="6313335" cy="4057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52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/>
          <a:srcRect l="3709" t="18609" r="5486" b="16301"/>
          <a:stretch/>
        </p:blipFill>
        <p:spPr>
          <a:xfrm>
            <a:off x="692468" y="1001864"/>
            <a:ext cx="7888554" cy="3172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242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/>
          <a:srcRect l="11704" t="20545" r="13876" b="9792"/>
          <a:stretch/>
        </p:blipFill>
        <p:spPr>
          <a:xfrm>
            <a:off x="755374" y="657765"/>
            <a:ext cx="7426517" cy="3900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39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7">
            <a:extLst>
              <a:ext uri="{FF2B5EF4-FFF2-40B4-BE49-F238E27FC236}">
                <a16:creationId xmlns:a16="http://schemas.microsoft.com/office/drawing/2014/main" id="{37170A2E-567E-43A0-A3C4-66726908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 slide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69368414-7CA8-4E0C-8870-9DCFF1CC0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>
                <a:solidFill>
                  <a:srgbClr val="325591"/>
                </a:solidFill>
              </a:rPr>
              <a:t>Lorem</a:t>
            </a:r>
            <a:r>
              <a:rPr lang="da-DK" dirty="0">
                <a:solidFill>
                  <a:srgbClr val="325591"/>
                </a:solidFill>
              </a:rPr>
              <a:t> </a:t>
            </a:r>
            <a:r>
              <a:rPr lang="da-DK" dirty="0" err="1">
                <a:solidFill>
                  <a:srgbClr val="325591"/>
                </a:solidFill>
              </a:rPr>
              <a:t>ipsum</a:t>
            </a:r>
            <a:r>
              <a:rPr lang="da-DK" dirty="0">
                <a:solidFill>
                  <a:srgbClr val="325591"/>
                </a:solidFill>
              </a:rPr>
              <a:t> </a:t>
            </a:r>
            <a:r>
              <a:rPr lang="da-DK" dirty="0" err="1">
                <a:solidFill>
                  <a:srgbClr val="325591"/>
                </a:solidFill>
              </a:rPr>
              <a:t>dolor</a:t>
            </a:r>
            <a:r>
              <a:rPr lang="da-DK" dirty="0">
                <a:solidFill>
                  <a:srgbClr val="325591"/>
                </a:solidFill>
              </a:rPr>
              <a:t> sit </a:t>
            </a:r>
            <a:r>
              <a:rPr lang="da-DK" dirty="0" err="1">
                <a:solidFill>
                  <a:srgbClr val="325591"/>
                </a:solidFill>
              </a:rPr>
              <a:t>amet</a:t>
            </a:r>
            <a:r>
              <a:rPr lang="da-DK" dirty="0">
                <a:solidFill>
                  <a:srgbClr val="325591"/>
                </a:solidFill>
              </a:rPr>
              <a:t>.</a:t>
            </a:r>
            <a:endParaRPr lang="it-IT" dirty="0">
              <a:solidFill>
                <a:srgbClr val="325591"/>
              </a:solidFill>
            </a:endParaRP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CF26CECC-5B6D-43B4-9BBE-DA7F901E9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9" y="1278977"/>
            <a:ext cx="5116513" cy="3402989"/>
          </a:xfrm>
        </p:spPr>
        <p:txBody>
          <a:bodyPr/>
          <a:lstStyle/>
          <a:p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</a:t>
            </a:r>
            <a:r>
              <a:rPr lang="it-IT" dirty="0" err="1"/>
              <a:t>euismod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ut </a:t>
            </a:r>
            <a:r>
              <a:rPr lang="it-IT" dirty="0" err="1"/>
              <a:t>laoreet</a:t>
            </a:r>
            <a:r>
              <a:rPr lang="it-IT" dirty="0"/>
              <a:t> dolore magna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</a:t>
            </a:r>
          </a:p>
          <a:p>
            <a:r>
              <a:rPr lang="it-IT" dirty="0"/>
              <a:t>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</a:t>
            </a:r>
            <a:r>
              <a:rPr lang="it-IT" dirty="0" err="1"/>
              <a:t>euismod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ut </a:t>
            </a:r>
            <a:r>
              <a:rPr lang="it-IT" dirty="0" err="1"/>
              <a:t>laoreet</a:t>
            </a:r>
            <a:r>
              <a:rPr lang="it-IT" dirty="0"/>
              <a:t> dolore. 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ea.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022C3C90-BBF2-489E-B3AE-5FBBFA4E20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03148390-95C8-4E1F-99A4-2CE0CFB9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DEE5-5424-45CB-8336-3215AFBD0173}" type="slidenum">
              <a:rPr lang="it-IT" smtClean="0"/>
              <a:pPr/>
              <a:t>14</a:t>
            </a:fld>
            <a:endParaRPr lang="it-IT" dirty="0"/>
          </a:p>
        </p:txBody>
      </p:sp>
      <p:graphicFrame>
        <p:nvGraphicFramePr>
          <p:cNvPr id="13" name="Segnaposto contenuto 10">
            <a:extLst>
              <a:ext uri="{FF2B5EF4-FFF2-40B4-BE49-F238E27FC236}">
                <a16:creationId xmlns:a16="http://schemas.microsoft.com/office/drawing/2014/main" id="{DC203EED-C587-4B5D-92B9-53230483142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587291" y="1293195"/>
          <a:ext cx="2930517" cy="297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Segnaposto contenuto 10">
            <a:extLst>
              <a:ext uri="{FF2B5EF4-FFF2-40B4-BE49-F238E27FC236}">
                <a16:creationId xmlns:a16="http://schemas.microsoft.com/office/drawing/2014/main" id="{DC203EED-C587-4B5D-92B9-53230483142C}"/>
              </a:ext>
            </a:extLst>
          </p:cNvPr>
          <p:cNvGraphicFramePr>
            <a:graphicFrameLocks/>
          </p:cNvGraphicFramePr>
          <p:nvPr/>
        </p:nvGraphicFramePr>
        <p:xfrm>
          <a:off x="5604933" y="1255193"/>
          <a:ext cx="2929468" cy="297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4961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7">
            <a:extLst>
              <a:ext uri="{FF2B5EF4-FFF2-40B4-BE49-F238E27FC236}">
                <a16:creationId xmlns:a16="http://schemas.microsoft.com/office/drawing/2014/main" id="{37170A2E-567E-43A0-A3C4-66726908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 slide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CF26CECC-5B6D-43B4-9BBE-DA7F901E9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88" y="1278977"/>
            <a:ext cx="4989512" cy="3402989"/>
          </a:xfrm>
        </p:spPr>
        <p:txBody>
          <a:bodyPr/>
          <a:lstStyle/>
          <a:p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</a:t>
            </a:r>
            <a:r>
              <a:rPr lang="it-IT" dirty="0" err="1"/>
              <a:t>euismod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ut </a:t>
            </a:r>
            <a:r>
              <a:rPr lang="it-IT" dirty="0" err="1"/>
              <a:t>laoreet</a:t>
            </a:r>
            <a:r>
              <a:rPr lang="it-IT" dirty="0"/>
              <a:t> dolore magna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</a:t>
            </a:r>
          </a:p>
          <a:p>
            <a:r>
              <a:rPr lang="it-IT" dirty="0"/>
              <a:t>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</a:t>
            </a:r>
            <a:r>
              <a:rPr lang="it-IT" dirty="0" err="1"/>
              <a:t>euismod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ut </a:t>
            </a:r>
            <a:r>
              <a:rPr lang="it-IT" dirty="0" err="1"/>
              <a:t>laoreet</a:t>
            </a:r>
            <a:r>
              <a:rPr lang="it-IT" dirty="0"/>
              <a:t> dolore. 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ex.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022C3C90-BBF2-489E-B3AE-5FBBFA4E20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03148390-95C8-4E1F-99A4-2CE0CFB9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DEE5-5424-45CB-8336-3215AFBD017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C2C279A-7C27-48F6-8655-57DBBF04B4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Segnaposto testo 19">
            <a:extLst>
              <a:ext uri="{FF2B5EF4-FFF2-40B4-BE49-F238E27FC236}">
                <a16:creationId xmlns:a16="http://schemas.microsoft.com/office/drawing/2014/main" id="{69368414-7CA8-4E0C-8870-9DCFF1CC0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8" y="918639"/>
            <a:ext cx="4648660" cy="273843"/>
          </a:xfrm>
        </p:spPr>
        <p:txBody>
          <a:bodyPr/>
          <a:lstStyle/>
          <a:p>
            <a:r>
              <a:rPr lang="da-DK" dirty="0" err="1">
                <a:solidFill>
                  <a:srgbClr val="325591"/>
                </a:solidFill>
              </a:rPr>
              <a:t>Lorem</a:t>
            </a:r>
            <a:r>
              <a:rPr lang="da-DK" dirty="0">
                <a:solidFill>
                  <a:srgbClr val="325591"/>
                </a:solidFill>
              </a:rPr>
              <a:t> </a:t>
            </a:r>
            <a:r>
              <a:rPr lang="da-DK" dirty="0" err="1">
                <a:solidFill>
                  <a:srgbClr val="325591"/>
                </a:solidFill>
              </a:rPr>
              <a:t>ipsum</a:t>
            </a:r>
            <a:r>
              <a:rPr lang="da-DK" dirty="0">
                <a:solidFill>
                  <a:srgbClr val="325591"/>
                </a:solidFill>
              </a:rPr>
              <a:t> </a:t>
            </a:r>
            <a:r>
              <a:rPr lang="da-DK" dirty="0" err="1">
                <a:solidFill>
                  <a:srgbClr val="325591"/>
                </a:solidFill>
              </a:rPr>
              <a:t>dolor</a:t>
            </a:r>
            <a:r>
              <a:rPr lang="da-DK" dirty="0">
                <a:solidFill>
                  <a:srgbClr val="325591"/>
                </a:solidFill>
              </a:rPr>
              <a:t> sit </a:t>
            </a:r>
            <a:r>
              <a:rPr lang="da-DK" dirty="0" err="1">
                <a:solidFill>
                  <a:srgbClr val="325591"/>
                </a:solidFill>
              </a:rPr>
              <a:t>amet</a:t>
            </a:r>
            <a:r>
              <a:rPr lang="da-DK" dirty="0">
                <a:solidFill>
                  <a:srgbClr val="325591"/>
                </a:solidFill>
              </a:rPr>
              <a:t>.</a:t>
            </a:r>
            <a:endParaRPr lang="it-IT" dirty="0">
              <a:solidFill>
                <a:srgbClr val="32559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244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0676EA0C-E091-463B-A576-D20433355F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0" t="9128" b="6259"/>
          <a:stretch/>
        </p:blipFill>
        <p:spPr>
          <a:xfrm>
            <a:off x="6848474" y="468876"/>
            <a:ext cx="2295526" cy="4354584"/>
          </a:xfrm>
          <a:prstGeom prst="rect">
            <a:avLst/>
          </a:prstGeom>
        </p:spPr>
      </p:pic>
      <p:sp>
        <p:nvSpPr>
          <p:cNvPr id="13" name="Segnaposto testo 19">
            <a:extLst>
              <a:ext uri="{FF2B5EF4-FFF2-40B4-BE49-F238E27FC236}">
                <a16:creationId xmlns:a16="http://schemas.microsoft.com/office/drawing/2014/main" id="{69368414-7CA8-4E0C-8870-9DCFF1CC0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>
                <a:solidFill>
                  <a:srgbClr val="325591"/>
                </a:solidFill>
              </a:rPr>
              <a:t>Lorem</a:t>
            </a:r>
            <a:r>
              <a:rPr lang="da-DK" dirty="0">
                <a:solidFill>
                  <a:srgbClr val="325591"/>
                </a:solidFill>
              </a:rPr>
              <a:t> </a:t>
            </a:r>
            <a:r>
              <a:rPr lang="da-DK" dirty="0" err="1">
                <a:solidFill>
                  <a:srgbClr val="325591"/>
                </a:solidFill>
              </a:rPr>
              <a:t>ipsum</a:t>
            </a:r>
            <a:r>
              <a:rPr lang="da-DK" dirty="0">
                <a:solidFill>
                  <a:srgbClr val="325591"/>
                </a:solidFill>
              </a:rPr>
              <a:t> </a:t>
            </a:r>
            <a:r>
              <a:rPr lang="da-DK" dirty="0" err="1">
                <a:solidFill>
                  <a:srgbClr val="325591"/>
                </a:solidFill>
              </a:rPr>
              <a:t>dolor</a:t>
            </a:r>
            <a:r>
              <a:rPr lang="da-DK" dirty="0">
                <a:solidFill>
                  <a:srgbClr val="325591"/>
                </a:solidFill>
              </a:rPr>
              <a:t> sit </a:t>
            </a:r>
            <a:r>
              <a:rPr lang="da-DK" dirty="0" err="1">
                <a:solidFill>
                  <a:srgbClr val="325591"/>
                </a:solidFill>
              </a:rPr>
              <a:t>amet</a:t>
            </a:r>
            <a:r>
              <a:rPr lang="da-DK" dirty="0">
                <a:solidFill>
                  <a:srgbClr val="325591"/>
                </a:solidFill>
              </a:rPr>
              <a:t>.</a:t>
            </a:r>
            <a:endParaRPr lang="it-IT" dirty="0">
              <a:solidFill>
                <a:srgbClr val="325591"/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C0493FC-AAFD-483B-AA9E-442CAE869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</a:t>
            </a:r>
            <a:r>
              <a:rPr lang="it-IT" dirty="0" err="1"/>
              <a:t>euismod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ut </a:t>
            </a:r>
            <a:r>
              <a:rPr lang="it-IT" dirty="0" err="1"/>
              <a:t>laoreet</a:t>
            </a:r>
            <a:r>
              <a:rPr lang="it-IT" dirty="0"/>
              <a:t> dolore magna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</a:t>
            </a:r>
          </a:p>
          <a:p>
            <a:r>
              <a:rPr lang="it-IT" dirty="0"/>
              <a:t>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</a:t>
            </a:r>
            <a:r>
              <a:rPr lang="it-IT" dirty="0" err="1"/>
              <a:t>euismod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ut </a:t>
            </a:r>
            <a:r>
              <a:rPr lang="it-IT" dirty="0" err="1"/>
              <a:t>laoreet</a:t>
            </a:r>
            <a:r>
              <a:rPr lang="it-IT" dirty="0"/>
              <a:t> dolore. 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Ut </a:t>
            </a:r>
            <a:r>
              <a:rPr lang="it-IT" dirty="0" err="1"/>
              <a:t>wisi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</a:t>
            </a:r>
            <a:r>
              <a:rPr lang="it-IT" dirty="0"/>
              <a:t> </a:t>
            </a:r>
            <a:r>
              <a:rPr lang="it-IT" dirty="0" err="1"/>
              <a:t>tation</a:t>
            </a:r>
            <a:r>
              <a:rPr lang="it-IT" dirty="0"/>
              <a:t> </a:t>
            </a:r>
            <a:r>
              <a:rPr lang="it-IT" dirty="0" err="1"/>
              <a:t>ullamcorper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 </a:t>
            </a:r>
            <a:r>
              <a:rPr lang="it-IT" dirty="0" err="1"/>
              <a:t>nisl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.</a:t>
            </a:r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49287A3-7867-4B66-A81C-B5C06A55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DEE5-5424-45CB-8336-3215AFBD017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4" name="Titolo 43">
            <a:extLst>
              <a:ext uri="{FF2B5EF4-FFF2-40B4-BE49-F238E27FC236}">
                <a16:creationId xmlns:a16="http://schemas.microsoft.com/office/drawing/2014/main" id="{EDE46255-91B4-4960-81FC-E85DE5E1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 slide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9"/>
          <a:stretch/>
        </p:blipFill>
        <p:spPr bwMode="auto">
          <a:xfrm>
            <a:off x="6482715" y="434361"/>
            <a:ext cx="2664000" cy="91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immagine 1">
            <a:extLst>
              <a:ext uri="{FF2B5EF4-FFF2-40B4-BE49-F238E27FC236}">
                <a16:creationId xmlns:a16="http://schemas.microsoft.com/office/drawing/2014/main" id="{51F03246-FA3D-47C5-BE45-D26B993B7F84}"/>
              </a:ext>
            </a:extLst>
          </p:cNvPr>
          <p:cNvSpPr txBox="1">
            <a:spLocks/>
          </p:cNvSpPr>
          <p:nvPr/>
        </p:nvSpPr>
        <p:spPr>
          <a:xfrm>
            <a:off x="6848475" y="483129"/>
            <a:ext cx="2295525" cy="4365851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04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F_finale_aula_webinar_01202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583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" y="628918"/>
            <a:ext cx="4646449" cy="4514582"/>
          </a:xfrm>
          <a:prstGeom prst="rect">
            <a:avLst/>
          </a:prstGeom>
        </p:spPr>
      </p:pic>
      <p:sp>
        <p:nvSpPr>
          <p:cNvPr id="6" name="Pentagono 5"/>
          <p:cNvSpPr/>
          <p:nvPr/>
        </p:nvSpPr>
        <p:spPr>
          <a:xfrm>
            <a:off x="79008" y="551324"/>
            <a:ext cx="2906281" cy="1141200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685800">
              <a:defRPr/>
            </a:pPr>
            <a:r>
              <a:rPr lang="it-IT" sz="1600" dirty="0">
                <a:solidFill>
                  <a:srgbClr val="0F3250"/>
                </a:solidFill>
              </a:rPr>
              <a:t>Accedi al portale </a:t>
            </a:r>
            <a:r>
              <a:rPr lang="it-IT" sz="1600" b="1" dirty="0">
                <a:solidFill>
                  <a:srgbClr val="0F3250"/>
                </a:solidFill>
              </a:rPr>
              <a:t>UNICA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0F32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Pentagono 6"/>
          <p:cNvSpPr/>
          <p:nvPr/>
        </p:nvSpPr>
        <p:spPr>
          <a:xfrm>
            <a:off x="79009" y="1697373"/>
            <a:ext cx="3693738" cy="1141200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r>
              <a:rPr lang="it-IT" sz="1600" dirty="0">
                <a:solidFill>
                  <a:srgbClr val="0F3250"/>
                </a:solidFill>
              </a:rPr>
              <a:t>Vai alla sezione "</a:t>
            </a:r>
            <a:r>
              <a:rPr lang="it-IT" sz="1600" b="1" dirty="0">
                <a:solidFill>
                  <a:srgbClr val="0F3250"/>
                </a:solidFill>
              </a:rPr>
              <a:t>La tua formazione - Riepilogo Formativo</a:t>
            </a:r>
            <a:r>
              <a:rPr lang="it-IT" sz="1600" dirty="0">
                <a:solidFill>
                  <a:srgbClr val="0F3250"/>
                </a:solidFill>
              </a:rPr>
              <a:t>" </a:t>
            </a:r>
          </a:p>
        </p:txBody>
      </p:sp>
      <p:sp>
        <p:nvSpPr>
          <p:cNvPr id="8" name="Pentagono 7"/>
          <p:cNvSpPr/>
          <p:nvPr/>
        </p:nvSpPr>
        <p:spPr>
          <a:xfrm>
            <a:off x="79008" y="2724550"/>
            <a:ext cx="3619231" cy="1141200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r>
              <a:rPr lang="it-IT" sz="1600" dirty="0">
                <a:solidFill>
                  <a:srgbClr val="0F3250"/>
                </a:solidFill>
              </a:rPr>
              <a:t>In corrispondenza del corso è presente l’opzione </a:t>
            </a:r>
            <a:r>
              <a:rPr lang="it-IT" sz="1600" b="1" dirty="0">
                <a:solidFill>
                  <a:srgbClr val="0F3250"/>
                </a:solidFill>
              </a:rPr>
              <a:t>Visualizza dettagli formazione</a:t>
            </a:r>
          </a:p>
        </p:txBody>
      </p:sp>
      <p:sp>
        <p:nvSpPr>
          <p:cNvPr id="9" name="Pentagono 8"/>
          <p:cNvSpPr/>
          <p:nvPr/>
        </p:nvSpPr>
        <p:spPr>
          <a:xfrm>
            <a:off x="88153" y="3777698"/>
            <a:ext cx="3264647" cy="1141200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r>
              <a:rPr lang="it-IT" sz="1600" u="sng" dirty="0">
                <a:solidFill>
                  <a:srgbClr val="0F3250"/>
                </a:solidFill>
              </a:rPr>
              <a:t>Apri il menù a tendina</a:t>
            </a:r>
            <a:r>
              <a:rPr lang="it-IT" sz="1600" dirty="0">
                <a:solidFill>
                  <a:srgbClr val="0F3250"/>
                </a:solidFill>
              </a:rPr>
              <a:t> e clicca su </a:t>
            </a:r>
            <a:r>
              <a:rPr lang="it-IT" sz="1600" b="1" dirty="0">
                <a:solidFill>
                  <a:srgbClr val="0F3250"/>
                </a:solidFill>
              </a:rPr>
              <a:t>Analizza</a:t>
            </a:r>
            <a:r>
              <a:rPr lang="it-IT" sz="1600" dirty="0">
                <a:solidFill>
                  <a:srgbClr val="0F3250"/>
                </a:solidFill>
              </a:rPr>
              <a:t> </a:t>
            </a:r>
            <a:r>
              <a:rPr lang="it-IT" sz="1600" u="sng" dirty="0">
                <a:solidFill>
                  <a:srgbClr val="0F3250"/>
                </a:solidFill>
              </a:rPr>
              <a:t>per aprire il </a:t>
            </a:r>
            <a:r>
              <a:rPr lang="it-IT" sz="1600" b="1" i="1" u="sng" dirty="0">
                <a:solidFill>
                  <a:srgbClr val="0F3250"/>
                </a:solidFill>
              </a:rPr>
              <a:t>Feedback Form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6"/>
          <a:srcRect b="2080"/>
          <a:stretch/>
        </p:blipFill>
        <p:spPr>
          <a:xfrm>
            <a:off x="5838668" y="712800"/>
            <a:ext cx="3305333" cy="4430699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58" y="13546"/>
            <a:ext cx="9143942" cy="4334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/>
              <a:t>Prenditi 2 minuti!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6394209" y="1996995"/>
            <a:ext cx="2749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66"/>
            <a:r>
              <a:rPr lang="it-IT" sz="2400" b="1">
                <a:solidFill>
                  <a:srgbClr val="0F3250"/>
                </a:solidFill>
                <a:cs typeface="Arial" panose="020B0604020202020204" pitchFamily="34" charset="0"/>
              </a:rPr>
              <a:t>È</a:t>
            </a:r>
            <a:r>
              <a:rPr lang="it-IT" sz="2400" b="1">
                <a:solidFill>
                  <a:srgbClr val="0F3250"/>
                </a:solidFill>
              </a:rPr>
              <a:t> </a:t>
            </a:r>
            <a:r>
              <a:rPr lang="it-IT" sz="2400" b="1" dirty="0">
                <a:solidFill>
                  <a:srgbClr val="0F3250"/>
                </a:solidFill>
              </a:rPr>
              <a:t>semplice e veloce!</a:t>
            </a:r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39" y="3030776"/>
            <a:ext cx="1349477" cy="1540606"/>
          </a:xfrm>
          <a:prstGeom prst="rect">
            <a:avLst/>
          </a:prstGeom>
        </p:spPr>
      </p:pic>
      <p:grpSp>
        <p:nvGrpSpPr>
          <p:cNvPr id="24" name="Gruppo 23"/>
          <p:cNvGrpSpPr/>
          <p:nvPr/>
        </p:nvGrpSpPr>
        <p:grpSpPr>
          <a:xfrm>
            <a:off x="4226595" y="1707948"/>
            <a:ext cx="1685057" cy="1039761"/>
            <a:chOff x="8096790" y="1504837"/>
            <a:chExt cx="1178450" cy="846789"/>
          </a:xfrm>
        </p:grpSpPr>
        <p:pic>
          <p:nvPicPr>
            <p:cNvPr id="25" name="Immagine 24"/>
            <p:cNvPicPr/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65"/>
            <a:stretch/>
          </p:blipFill>
          <p:spPr bwMode="auto">
            <a:xfrm>
              <a:off x="8096790" y="1504837"/>
              <a:ext cx="1178450" cy="84678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Rettangolo 25"/>
            <p:cNvSpPr/>
            <p:nvPr/>
          </p:nvSpPr>
          <p:spPr>
            <a:xfrm>
              <a:off x="8394176" y="2159218"/>
              <a:ext cx="780460" cy="1812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</p:grpSp>
      <p:sp>
        <p:nvSpPr>
          <p:cNvPr id="20" name="Rettangolo 19"/>
          <p:cNvSpPr/>
          <p:nvPr/>
        </p:nvSpPr>
        <p:spPr>
          <a:xfrm>
            <a:off x="6147496" y="1343182"/>
            <a:ext cx="315503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it-IT" sz="2300" b="1" dirty="0">
                <a:solidFill>
                  <a:srgbClr val="0F3250"/>
                </a:solidFill>
              </a:rPr>
              <a:t>Rispondi alle domande! </a:t>
            </a: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9"/>
          <a:srcRect r="11195" b="-393"/>
          <a:stretch/>
        </p:blipFill>
        <p:spPr>
          <a:xfrm>
            <a:off x="4192304" y="2882013"/>
            <a:ext cx="1737291" cy="860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320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 idx="4294967295"/>
          </p:nvPr>
        </p:nvSpPr>
        <p:spPr>
          <a:xfrm>
            <a:off x="5913120" y="2571750"/>
            <a:ext cx="1813560" cy="85725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  Grazie!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7EBD4E93-0A81-481C-8BF1-B9BC8A10B5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1563" y="227013"/>
            <a:ext cx="452437" cy="273050"/>
          </a:xfrm>
          <a:prstGeom prst="rect">
            <a:avLst/>
          </a:prstGeom>
        </p:spPr>
        <p:txBody>
          <a:bodyPr/>
          <a:lstStyle/>
          <a:p>
            <a:fld id="{7998DEE5-5424-45CB-8336-3215AFBD0173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4294967295"/>
          </p:nvPr>
        </p:nvSpPr>
        <p:spPr>
          <a:xfrm>
            <a:off x="7543800" y="2757488"/>
            <a:ext cx="1600200" cy="369887"/>
          </a:xfrm>
          <a:prstGeom prst="rect">
            <a:avLst/>
          </a:prstGeom>
        </p:spPr>
        <p:txBody>
          <a:bodyPr/>
          <a:lstStyle/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28145" y="141890"/>
            <a:ext cx="63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Cosa troverai nel portale UNICA</a:t>
            </a:r>
          </a:p>
        </p:txBody>
      </p:sp>
      <p:sp>
        <p:nvSpPr>
          <p:cNvPr id="7" name="Rettangolo 6"/>
          <p:cNvSpPr/>
          <p:nvPr/>
        </p:nvSpPr>
        <p:spPr>
          <a:xfrm>
            <a:off x="1866650" y="693383"/>
            <a:ext cx="7021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Materiale didattico</a:t>
            </a:r>
          </a:p>
          <a:p>
            <a:r>
              <a:rPr lang="it-IT" dirty="0">
                <a:solidFill>
                  <a:schemeClr val="bg1"/>
                </a:solidFill>
              </a:rPr>
              <a:t>Circa 5 giorni lavorativi dopo il corso, lo trovi nella sezione→ </a:t>
            </a:r>
            <a:r>
              <a:rPr lang="it-IT" b="1" dirty="0">
                <a:solidFill>
                  <a:schemeClr val="bg1"/>
                </a:solidFill>
              </a:rPr>
              <a:t>La tua formazione </a:t>
            </a:r>
            <a:r>
              <a:rPr lang="it-IT" dirty="0">
                <a:solidFill>
                  <a:schemeClr val="bg1"/>
                </a:solidFill>
              </a:rPr>
              <a:t>→ </a:t>
            </a:r>
            <a:r>
              <a:rPr lang="it-IT" b="1" dirty="0">
                <a:solidFill>
                  <a:schemeClr val="bg1"/>
                </a:solidFill>
              </a:rPr>
              <a:t>Riepilogo formativo </a:t>
            </a:r>
            <a:r>
              <a:rPr lang="it-IT" dirty="0">
                <a:solidFill>
                  <a:schemeClr val="bg1"/>
                </a:solidFill>
              </a:rPr>
              <a:t>alla voce «</a:t>
            </a:r>
            <a:r>
              <a:rPr lang="it-IT" b="1" dirty="0">
                <a:solidFill>
                  <a:schemeClr val="bg1"/>
                </a:solidFill>
              </a:rPr>
              <a:t>Risorse</a:t>
            </a:r>
            <a:r>
              <a:rPr lang="it-IT" dirty="0">
                <a:solidFill>
                  <a:schemeClr val="bg1"/>
                </a:solidFill>
              </a:rPr>
              <a:t>».</a:t>
            </a:r>
          </a:p>
          <a:p>
            <a:r>
              <a:rPr lang="it-IT" dirty="0">
                <a:solidFill>
                  <a:schemeClr val="bg1"/>
                </a:solidFill>
              </a:rPr>
              <a:t>Utilizzalo anche a supporto dello svolgimento del Test di verifica finale.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" y="2128900"/>
            <a:ext cx="1218586" cy="123030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866650" y="2282386"/>
            <a:ext cx="72974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Test di verifica finale (se previsto)</a:t>
            </a:r>
          </a:p>
          <a:p>
            <a:r>
              <a:rPr lang="it-IT" dirty="0">
                <a:solidFill>
                  <a:schemeClr val="bg1"/>
                </a:solidFill>
              </a:rPr>
              <a:t>Circa </a:t>
            </a:r>
            <a:r>
              <a:rPr lang="it-IT" b="1" dirty="0">
                <a:solidFill>
                  <a:schemeClr val="bg1"/>
                </a:solidFill>
              </a:rPr>
              <a:t>5 giorni lavorativi dopo il corso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dirty="0">
                <a:solidFill>
                  <a:schemeClr val="bg1"/>
                </a:solidFill>
              </a:rPr>
              <a:t>Ti consigliamo di svolgerlo appena disponibile.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829697" y="3584479"/>
            <a:ext cx="7334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Attestato</a:t>
            </a:r>
          </a:p>
          <a:p>
            <a:r>
              <a:rPr lang="it-IT" dirty="0">
                <a:solidFill>
                  <a:schemeClr val="bg1"/>
                </a:solidFill>
              </a:rPr>
              <a:t>A partire dal giorno successivo al superamento del test di verifica lo trovi nella sezione→ </a:t>
            </a:r>
            <a:r>
              <a:rPr lang="it-IT" b="1" dirty="0">
                <a:solidFill>
                  <a:schemeClr val="bg1"/>
                </a:solidFill>
              </a:rPr>
              <a:t>La tua formazione </a:t>
            </a:r>
            <a:r>
              <a:rPr lang="it-IT" dirty="0">
                <a:solidFill>
                  <a:schemeClr val="bg1"/>
                </a:solidFill>
              </a:rPr>
              <a:t>→ </a:t>
            </a:r>
            <a:r>
              <a:rPr lang="it-IT" b="1" dirty="0">
                <a:solidFill>
                  <a:schemeClr val="bg1"/>
                </a:solidFill>
              </a:rPr>
              <a:t>Riepilogo formativo </a:t>
            </a:r>
            <a:r>
              <a:rPr lang="it-IT" dirty="0">
                <a:solidFill>
                  <a:schemeClr val="bg1"/>
                </a:solidFill>
              </a:rPr>
              <a:t>→ </a:t>
            </a:r>
            <a:r>
              <a:rPr lang="it-IT" b="1" dirty="0">
                <a:solidFill>
                  <a:schemeClr val="bg1"/>
                </a:solidFill>
              </a:rPr>
              <a:t>I tuoi risultati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9" y="719166"/>
            <a:ext cx="1201016" cy="123759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49" y="3666760"/>
            <a:ext cx="1249788" cy="1268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2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7EBD4E93-0A81-481C-8BF1-B9BC8A10B5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1563" y="227013"/>
            <a:ext cx="452437" cy="273050"/>
          </a:xfrm>
          <a:prstGeom prst="rect">
            <a:avLst/>
          </a:prstGeom>
        </p:spPr>
        <p:txBody>
          <a:bodyPr/>
          <a:lstStyle/>
          <a:p>
            <a:fld id="{7998DEE5-5424-45CB-8336-3215AFBD0173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4294967295"/>
          </p:nvPr>
        </p:nvSpPr>
        <p:spPr>
          <a:xfrm>
            <a:off x="7543800" y="2757488"/>
            <a:ext cx="1600200" cy="369887"/>
          </a:xfrm>
          <a:prstGeom prst="rect">
            <a:avLst/>
          </a:prstGeom>
        </p:spPr>
        <p:txBody>
          <a:bodyPr/>
          <a:lstStyle/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957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 idx="4294967295"/>
          </p:nvPr>
        </p:nvSpPr>
        <p:spPr>
          <a:xfrm>
            <a:off x="5913120" y="2571750"/>
            <a:ext cx="1813560" cy="85725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  Grazie!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7EBD4E93-0A81-481C-8BF1-B9BC8A10B5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1563" y="227013"/>
            <a:ext cx="452437" cy="273050"/>
          </a:xfrm>
          <a:prstGeom prst="rect">
            <a:avLst/>
          </a:prstGeom>
        </p:spPr>
        <p:txBody>
          <a:bodyPr/>
          <a:lstStyle/>
          <a:p>
            <a:fld id="{7998DEE5-5424-45CB-8336-3215AFBD0173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4294967295"/>
          </p:nvPr>
        </p:nvSpPr>
        <p:spPr>
          <a:xfrm>
            <a:off x="7543800" y="2757488"/>
            <a:ext cx="1600200" cy="369887"/>
          </a:xfrm>
          <a:prstGeom prst="rect">
            <a:avLst/>
          </a:prstGeom>
        </p:spPr>
        <p:txBody>
          <a:bodyPr/>
          <a:lstStyle/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  <a:p>
            <a:pPr algn="just"/>
            <a:endParaRPr lang="it-IT" sz="10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684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6591B796-93D1-490B-BFB6-3B8B7369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000" dirty="0"/>
              <a:t>Palette colori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68EA8F-A2B7-4A17-9D35-03E129BD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DEE5-5424-45CB-8336-3215AFBD017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3420713" y="1816395"/>
            <a:ext cx="10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#6991C3</a:t>
            </a:r>
          </a:p>
        </p:txBody>
      </p:sp>
      <p:sp>
        <p:nvSpPr>
          <p:cNvPr id="5" name="Rettangolo 4"/>
          <p:cNvSpPr/>
          <p:nvPr/>
        </p:nvSpPr>
        <p:spPr>
          <a:xfrm>
            <a:off x="820988" y="901994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#0F3250</a:t>
            </a:r>
          </a:p>
        </p:txBody>
      </p:sp>
      <p:sp>
        <p:nvSpPr>
          <p:cNvPr id="6" name="Rettangolo 5"/>
          <p:cNvSpPr/>
          <p:nvPr/>
        </p:nvSpPr>
        <p:spPr>
          <a:xfrm>
            <a:off x="3427125" y="92850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#325591</a:t>
            </a:r>
          </a:p>
        </p:txBody>
      </p:sp>
      <p:sp>
        <p:nvSpPr>
          <p:cNvPr id="7" name="Rettangolo 6"/>
          <p:cNvSpPr/>
          <p:nvPr/>
        </p:nvSpPr>
        <p:spPr>
          <a:xfrm>
            <a:off x="3427125" y="2704290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#B4C8E1</a:t>
            </a:r>
          </a:p>
        </p:txBody>
      </p:sp>
      <p:sp>
        <p:nvSpPr>
          <p:cNvPr id="3" name="Rettangolo 2"/>
          <p:cNvSpPr/>
          <p:nvPr/>
        </p:nvSpPr>
        <p:spPr>
          <a:xfrm>
            <a:off x="820988" y="1816395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#8087A0</a:t>
            </a:r>
          </a:p>
        </p:txBody>
      </p:sp>
      <p:sp>
        <p:nvSpPr>
          <p:cNvPr id="8" name="Rettangolo 7"/>
          <p:cNvSpPr/>
          <p:nvPr/>
        </p:nvSpPr>
        <p:spPr>
          <a:xfrm>
            <a:off x="867477" y="2730796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#C6C6D2</a:t>
            </a:r>
          </a:p>
        </p:txBody>
      </p:sp>
      <p:sp>
        <p:nvSpPr>
          <p:cNvPr id="9" name="Rettangolo 8"/>
          <p:cNvSpPr/>
          <p:nvPr/>
        </p:nvSpPr>
        <p:spPr>
          <a:xfrm>
            <a:off x="5977522" y="901994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#969696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5977522" y="1816961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#C3C3C3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5957918" y="2730796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#DCDCDC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784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6729" y="1880894"/>
            <a:ext cx="2516693" cy="2439289"/>
            <a:chOff x="0" y="0"/>
            <a:chExt cx="4026708" cy="3902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66033" y="1880894"/>
            <a:ext cx="2516693" cy="2439077"/>
            <a:chOff x="0" y="0"/>
            <a:chExt cx="4026708" cy="3902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14278" y="1888018"/>
            <a:ext cx="2516693" cy="2439077"/>
            <a:chOff x="78306" y="11398"/>
            <a:chExt cx="4026708" cy="3902523"/>
          </a:xfrm>
        </p:grpSpPr>
        <p:sp>
          <p:nvSpPr>
            <p:cNvPr id="8" name="Freeform 8"/>
            <p:cNvSpPr/>
            <p:nvPr/>
          </p:nvSpPr>
          <p:spPr>
            <a:xfrm>
              <a:off x="78306" y="11398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570" y="0"/>
            <a:ext cx="7074394" cy="1204115"/>
            <a:chOff x="0" y="0"/>
            <a:chExt cx="18865050" cy="32109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8865050" cy="1103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15"/>
                </a:lnSpc>
              </a:pPr>
              <a:r>
                <a:rPr lang="en-US" sz="2000" b="1" dirty="0" err="1">
                  <a:solidFill>
                    <a:srgbClr val="FFFFFF"/>
                  </a:solidFill>
                </a:rPr>
                <a:t>Consigli</a:t>
              </a:r>
              <a:r>
                <a:rPr lang="en-US" sz="2000" b="1" dirty="0">
                  <a:solidFill>
                    <a:srgbClr val="FFFFFF"/>
                  </a:solidFill>
                </a:rPr>
                <a:t> per la </a:t>
              </a:r>
              <a:r>
                <a:rPr lang="en-US" sz="2000" b="1" dirty="0" err="1">
                  <a:solidFill>
                    <a:srgbClr val="FFFFFF"/>
                  </a:solidFill>
                </a:rPr>
                <a:t>redazione</a:t>
              </a:r>
              <a:r>
                <a:rPr lang="en-US" sz="2000" b="1" dirty="0">
                  <a:solidFill>
                    <a:srgbClr val="FFFFFF"/>
                  </a:solidFill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</a:rPr>
                <a:t>delle</a:t>
              </a:r>
              <a:r>
                <a:rPr lang="en-US" sz="2000" b="1" dirty="0">
                  <a:solidFill>
                    <a:srgbClr val="FFFFFF"/>
                  </a:solidFill>
                </a:rPr>
                <a:t> slide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21813" y="2595418"/>
              <a:ext cx="12032426" cy="61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err="1">
                  <a:solidFill>
                    <a:srgbClr val="0F3250"/>
                  </a:solidFill>
                </a:rPr>
                <a:t>Creare</a:t>
              </a:r>
              <a:r>
                <a:rPr lang="en-US" sz="1600" b="1" dirty="0">
                  <a:solidFill>
                    <a:srgbClr val="0F3250"/>
                  </a:solidFill>
                </a:rPr>
                <a:t> </a:t>
              </a:r>
              <a:r>
                <a:rPr lang="en-US" sz="1600" b="1" dirty="0" err="1">
                  <a:solidFill>
                    <a:srgbClr val="0F3250"/>
                  </a:solidFill>
                </a:rPr>
                <a:t>una</a:t>
              </a:r>
              <a:r>
                <a:rPr lang="en-US" sz="1600" b="1" dirty="0">
                  <a:solidFill>
                    <a:srgbClr val="0F3250"/>
                  </a:solidFill>
                </a:rPr>
                <a:t> </a:t>
              </a:r>
              <a:r>
                <a:rPr lang="en-US" sz="1600" b="1" dirty="0" err="1">
                  <a:solidFill>
                    <a:srgbClr val="0F3250"/>
                  </a:solidFill>
                </a:rPr>
                <a:t>presentazione</a:t>
              </a:r>
              <a:r>
                <a:rPr lang="en-US" sz="1600" b="1" dirty="0">
                  <a:solidFill>
                    <a:srgbClr val="0F3250"/>
                  </a:solidFill>
                </a:rPr>
                <a:t> </a:t>
              </a:r>
              <a:r>
                <a:rPr lang="en-US" sz="1600" b="1" dirty="0" err="1">
                  <a:solidFill>
                    <a:srgbClr val="0F3250"/>
                  </a:solidFill>
                </a:rPr>
                <a:t>chiara</a:t>
              </a:r>
              <a:r>
                <a:rPr lang="en-US" sz="1600" b="1" dirty="0">
                  <a:solidFill>
                    <a:srgbClr val="0F3250"/>
                  </a:solidFill>
                </a:rPr>
                <a:t> e </a:t>
              </a:r>
              <a:r>
                <a:rPr lang="en-US" sz="1600" b="1" dirty="0" err="1">
                  <a:solidFill>
                    <a:srgbClr val="0F3250"/>
                  </a:solidFill>
                </a:rPr>
                <a:t>ingaggiante</a:t>
              </a:r>
              <a:r>
                <a:rPr lang="en-US" sz="1600" b="1" dirty="0">
                  <a:solidFill>
                    <a:srgbClr val="0F3250"/>
                  </a:solidFill>
                </a:rPr>
                <a:t> 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71304" y="514350"/>
            <a:ext cx="1228068" cy="1269321"/>
          </a:xfrm>
          <a:prstGeom prst="rect">
            <a:avLst/>
          </a:prstGeom>
        </p:spPr>
      </p:pic>
      <p:pic>
        <p:nvPicPr>
          <p:cNvPr id="2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5913" y="1559063"/>
            <a:ext cx="856408" cy="856408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18682" y="1695177"/>
            <a:ext cx="720294" cy="720294"/>
          </a:xfrm>
          <a:prstGeom prst="rect">
            <a:avLst/>
          </a:prstGeom>
        </p:spPr>
      </p:pic>
      <p:pic>
        <p:nvPicPr>
          <p:cNvPr id="27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14278" y="1688289"/>
            <a:ext cx="856408" cy="856408"/>
          </a:xfrm>
          <a:prstGeom prst="rect">
            <a:avLst/>
          </a:prstGeom>
        </p:spPr>
      </p:pic>
      <p:grpSp>
        <p:nvGrpSpPr>
          <p:cNvPr id="28" name="Group 22"/>
          <p:cNvGrpSpPr/>
          <p:nvPr/>
        </p:nvGrpSpPr>
        <p:grpSpPr>
          <a:xfrm>
            <a:off x="747346" y="2495253"/>
            <a:ext cx="2155457" cy="1174857"/>
            <a:chOff x="0" y="-403221"/>
            <a:chExt cx="5747885" cy="3132947"/>
          </a:xfrm>
        </p:grpSpPr>
        <p:sp>
          <p:nvSpPr>
            <p:cNvPr id="29" name="TextBox 23"/>
            <p:cNvSpPr txBox="1"/>
            <p:nvPr/>
          </p:nvSpPr>
          <p:spPr>
            <a:xfrm>
              <a:off x="0" y="-403221"/>
              <a:ext cx="5747885" cy="54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 dirty="0">
                  <a:solidFill>
                    <a:srgbClr val="325591"/>
                  </a:solidFill>
                </a:rPr>
                <a:t>TITOLO SLIDE</a:t>
              </a:r>
            </a:p>
          </p:txBody>
        </p:sp>
        <p:sp>
          <p:nvSpPr>
            <p:cNvPr id="30" name="TextBox 24"/>
            <p:cNvSpPr txBox="1"/>
            <p:nvPr/>
          </p:nvSpPr>
          <p:spPr>
            <a:xfrm>
              <a:off x="0" y="985660"/>
              <a:ext cx="5747885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0F3250"/>
                  </a:solidFill>
                </a:rPr>
                <a:t>I </a:t>
              </a:r>
              <a:r>
                <a:rPr lang="en-US" sz="1400" dirty="0" err="1">
                  <a:solidFill>
                    <a:srgbClr val="0F3250"/>
                  </a:solidFill>
                </a:rPr>
                <a:t>titoli</a:t>
              </a:r>
              <a:r>
                <a:rPr lang="en-US" sz="1400" dirty="0">
                  <a:solidFill>
                    <a:srgbClr val="0F3250"/>
                  </a:solidFill>
                </a:rPr>
                <a:t> di </a:t>
              </a:r>
              <a:r>
                <a:rPr lang="en-US" sz="1400" dirty="0" err="1">
                  <a:solidFill>
                    <a:srgbClr val="0F3250"/>
                  </a:solidFill>
                </a:rPr>
                <a:t>ogni</a:t>
              </a:r>
              <a:r>
                <a:rPr lang="en-US" sz="1400" dirty="0">
                  <a:solidFill>
                    <a:srgbClr val="0F3250"/>
                  </a:solidFill>
                </a:rPr>
                <a:t> slide </a:t>
              </a:r>
              <a:r>
                <a:rPr lang="en-US" sz="1400" dirty="0" err="1">
                  <a:solidFill>
                    <a:srgbClr val="0F3250"/>
                  </a:solidFill>
                </a:rPr>
                <a:t>dovrebbero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essere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chiari</a:t>
              </a:r>
              <a:r>
                <a:rPr lang="en-US" sz="1400" dirty="0">
                  <a:solidFill>
                    <a:srgbClr val="0F3250"/>
                  </a:solidFill>
                </a:rPr>
                <a:t>, </a:t>
              </a:r>
              <a:r>
                <a:rPr lang="en-US" sz="1400" b="1" dirty="0" err="1">
                  <a:solidFill>
                    <a:srgbClr val="0F3250"/>
                  </a:solidFill>
                </a:rPr>
                <a:t>semplici</a:t>
              </a:r>
              <a:r>
                <a:rPr lang="en-US" sz="1400" dirty="0">
                  <a:solidFill>
                    <a:srgbClr val="0F3250"/>
                  </a:solidFill>
                </a:rPr>
                <a:t> e </a:t>
              </a:r>
              <a:r>
                <a:rPr lang="en-US" sz="1400" b="1" dirty="0" err="1">
                  <a:solidFill>
                    <a:srgbClr val="0F3250"/>
                  </a:solidFill>
                </a:rPr>
                <a:t>leggibili</a:t>
              </a:r>
              <a:endParaRPr lang="en-US" sz="1400" b="1" dirty="0">
                <a:solidFill>
                  <a:srgbClr val="0F3250"/>
                </a:solidFill>
              </a:endParaRPr>
            </a:p>
          </p:txBody>
        </p:sp>
      </p:grpSp>
      <p:grpSp>
        <p:nvGrpSpPr>
          <p:cNvPr id="31" name="Group 16"/>
          <p:cNvGrpSpPr/>
          <p:nvPr/>
        </p:nvGrpSpPr>
        <p:grpSpPr>
          <a:xfrm>
            <a:off x="3414974" y="2514303"/>
            <a:ext cx="2411396" cy="1663016"/>
            <a:chOff x="0" y="-352425"/>
            <a:chExt cx="6430388" cy="4434708"/>
          </a:xfrm>
        </p:grpSpPr>
        <p:sp>
          <p:nvSpPr>
            <p:cNvPr id="32" name="TextBox 17"/>
            <p:cNvSpPr txBox="1"/>
            <p:nvPr/>
          </p:nvSpPr>
          <p:spPr>
            <a:xfrm>
              <a:off x="0" y="-352425"/>
              <a:ext cx="6430388" cy="54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 dirty="0">
                  <a:solidFill>
                    <a:srgbClr val="325591"/>
                  </a:solidFill>
                </a:rPr>
                <a:t>NON INSERIRE TROPPO TESTO </a:t>
              </a: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88035" y="730940"/>
              <a:ext cx="6054319" cy="33513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b="1" dirty="0" err="1">
                  <a:solidFill>
                    <a:srgbClr val="0F3250"/>
                  </a:solidFill>
                </a:rPr>
                <a:t>Compromette</a:t>
              </a:r>
              <a:r>
                <a:rPr lang="en-US" sz="1400" b="1" dirty="0">
                  <a:solidFill>
                    <a:srgbClr val="0F3250"/>
                  </a:solidFill>
                </a:rPr>
                <a:t> la </a:t>
              </a:r>
              <a:r>
                <a:rPr lang="en-US" sz="1400" b="1" dirty="0" err="1">
                  <a:solidFill>
                    <a:srgbClr val="0F3250"/>
                  </a:solidFill>
                </a:rPr>
                <a:t>lettura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dirty="0">
                  <a:solidFill>
                    <a:srgbClr val="0F3250"/>
                  </a:solidFill>
                </a:rPr>
                <a:t>e </a:t>
              </a:r>
              <a:r>
                <a:rPr lang="en-US" sz="1400" dirty="0" err="1">
                  <a:solidFill>
                    <a:srgbClr val="0F3250"/>
                  </a:solidFill>
                </a:rPr>
                <a:t>rende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disordinata</a:t>
              </a:r>
              <a:r>
                <a:rPr lang="en-US" sz="1400" dirty="0">
                  <a:solidFill>
                    <a:srgbClr val="0F3250"/>
                  </a:solidFill>
                </a:rPr>
                <a:t> la </a:t>
              </a:r>
              <a:r>
                <a:rPr lang="en-US" sz="1400" dirty="0" err="1">
                  <a:solidFill>
                    <a:srgbClr val="0F3250"/>
                  </a:solidFill>
                </a:rPr>
                <a:t>pagina</a:t>
              </a:r>
              <a:endParaRPr lang="en-US" sz="1400" dirty="0">
                <a:solidFill>
                  <a:srgbClr val="0F3250"/>
                </a:solidFill>
              </a:endParaRPr>
            </a:p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endParaRPr lang="en-US" sz="1400" dirty="0">
                <a:solidFill>
                  <a:srgbClr val="0F3250"/>
                </a:solidFill>
              </a:endParaRPr>
            </a:p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0F3250"/>
                  </a:solidFill>
                </a:rPr>
                <a:t>Gli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spazi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vuoti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aiutano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l’occhio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dirty="0">
                  <a:solidFill>
                    <a:srgbClr val="0F3250"/>
                  </a:solidFill>
                </a:rPr>
                <a:t>a </a:t>
              </a:r>
              <a:r>
                <a:rPr lang="en-US" sz="1400" dirty="0" err="1">
                  <a:solidFill>
                    <a:srgbClr val="0F3250"/>
                  </a:solidFill>
                </a:rPr>
                <a:t>concentrarsi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sul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messaggio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</a:p>
            <a:p>
              <a:pPr algn="ctr">
                <a:lnSpc>
                  <a:spcPts val="1330"/>
                </a:lnSpc>
              </a:pPr>
              <a:endParaRPr lang="en-US" sz="1200" dirty="0">
                <a:solidFill>
                  <a:srgbClr val="0F3250"/>
                </a:solidFill>
                <a:latin typeface="Muli Regular"/>
              </a:endParaRPr>
            </a:p>
          </p:txBody>
        </p:sp>
      </p:grpSp>
      <p:grpSp>
        <p:nvGrpSpPr>
          <p:cNvPr id="34" name="Group 19"/>
          <p:cNvGrpSpPr/>
          <p:nvPr/>
        </p:nvGrpSpPr>
        <p:grpSpPr>
          <a:xfrm>
            <a:off x="6394895" y="2520653"/>
            <a:ext cx="2155457" cy="1656666"/>
            <a:chOff x="0" y="-335489"/>
            <a:chExt cx="5747885" cy="4417770"/>
          </a:xfrm>
        </p:grpSpPr>
        <p:sp>
          <p:nvSpPr>
            <p:cNvPr id="35" name="TextBox 20"/>
            <p:cNvSpPr txBox="1"/>
            <p:nvPr/>
          </p:nvSpPr>
          <p:spPr>
            <a:xfrm>
              <a:off x="0" y="-335489"/>
              <a:ext cx="5747885" cy="54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 dirty="0">
                  <a:solidFill>
                    <a:srgbClr val="325591"/>
                  </a:solidFill>
                </a:rPr>
                <a:t>UN CONCETTO PER SLIDE</a:t>
              </a:r>
            </a:p>
          </p:txBody>
        </p:sp>
        <p:sp>
          <p:nvSpPr>
            <p:cNvPr id="36" name="TextBox 21"/>
            <p:cNvSpPr txBox="1"/>
            <p:nvPr/>
          </p:nvSpPr>
          <p:spPr>
            <a:xfrm>
              <a:off x="0" y="613126"/>
              <a:ext cx="5747885" cy="346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0F3250"/>
                  </a:solidFill>
                </a:rPr>
                <a:t>Ciascuna</a:t>
              </a:r>
              <a:r>
                <a:rPr lang="en-US" sz="1400" dirty="0">
                  <a:solidFill>
                    <a:srgbClr val="0F3250"/>
                  </a:solidFill>
                </a:rPr>
                <a:t> slide </a:t>
              </a:r>
              <a:r>
                <a:rPr lang="en-US" sz="1400" dirty="0" err="1">
                  <a:solidFill>
                    <a:srgbClr val="0F3250"/>
                  </a:solidFill>
                </a:rPr>
                <a:t>dovrebbe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illustrare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uno</a:t>
              </a:r>
              <a:r>
                <a:rPr lang="en-US" sz="1400" b="1" dirty="0">
                  <a:solidFill>
                    <a:srgbClr val="0F3250"/>
                  </a:solidFill>
                </a:rPr>
                <a:t> o al </a:t>
              </a:r>
              <a:r>
                <a:rPr lang="en-US" sz="1400" b="1" dirty="0" err="1">
                  <a:solidFill>
                    <a:srgbClr val="0F3250"/>
                  </a:solidFill>
                </a:rPr>
                <a:t>massimo</a:t>
              </a:r>
              <a:r>
                <a:rPr lang="en-US" sz="1400" b="1" dirty="0">
                  <a:solidFill>
                    <a:srgbClr val="0F3250"/>
                  </a:solidFill>
                </a:rPr>
                <a:t> due </a:t>
              </a:r>
              <a:r>
                <a:rPr lang="en-US" sz="1400" b="1" dirty="0" err="1">
                  <a:solidFill>
                    <a:srgbClr val="0F3250"/>
                  </a:solidFill>
                </a:rPr>
                <a:t>concetti</a:t>
              </a:r>
              <a:r>
                <a:rPr lang="en-US" sz="1400" dirty="0">
                  <a:solidFill>
                    <a:srgbClr val="0F3250"/>
                  </a:solidFill>
                </a:rPr>
                <a:t> (se </a:t>
              </a:r>
              <a:r>
                <a:rPr lang="en-US" sz="1400" dirty="0" err="1">
                  <a:solidFill>
                    <a:srgbClr val="0F3250"/>
                  </a:solidFill>
                </a:rPr>
                <a:t>brevi</a:t>
              </a:r>
              <a:r>
                <a:rPr lang="en-US" sz="1400" dirty="0">
                  <a:solidFill>
                    <a:srgbClr val="0F3250"/>
                  </a:solidFill>
                </a:rPr>
                <a:t>) per </a:t>
              </a:r>
              <a:r>
                <a:rPr lang="en-US" sz="1400" dirty="0" err="1">
                  <a:solidFill>
                    <a:srgbClr val="0F3250"/>
                  </a:solidFill>
                </a:rPr>
                <a:t>poter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calibrare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l'attenzione</a:t>
              </a:r>
              <a:r>
                <a:rPr lang="en-US" sz="1400" dirty="0">
                  <a:solidFill>
                    <a:srgbClr val="0F3250"/>
                  </a:solidFill>
                </a:rPr>
                <a:t> e </a:t>
              </a:r>
              <a:r>
                <a:rPr lang="en-US" sz="1400" dirty="0" err="1">
                  <a:solidFill>
                    <a:srgbClr val="0F3250"/>
                  </a:solidFill>
                </a:rPr>
                <a:t>rendere</a:t>
              </a:r>
              <a:r>
                <a:rPr lang="en-US" sz="1400" dirty="0">
                  <a:solidFill>
                    <a:srgbClr val="0F3250"/>
                  </a:solidFill>
                </a:rPr>
                <a:t> la </a:t>
              </a:r>
              <a:r>
                <a:rPr lang="en-US" sz="1400" dirty="0" err="1">
                  <a:solidFill>
                    <a:srgbClr val="0F3250"/>
                  </a:solidFill>
                </a:rPr>
                <a:t>spiegazione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chiara</a:t>
              </a:r>
              <a:r>
                <a:rPr lang="en-US" sz="1400" dirty="0">
                  <a:solidFill>
                    <a:srgbClr val="0F3250"/>
                  </a:solidFill>
                </a:rPr>
                <a:t> e </a:t>
              </a:r>
              <a:r>
                <a:rPr lang="en-US" sz="1400" dirty="0" err="1">
                  <a:solidFill>
                    <a:srgbClr val="0F3250"/>
                  </a:solidFill>
                </a:rPr>
                <a:t>fluida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065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406" y="0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6729" y="1880894"/>
            <a:ext cx="2516693" cy="2703895"/>
            <a:chOff x="0" y="0"/>
            <a:chExt cx="4026708" cy="3902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66033" y="1880894"/>
            <a:ext cx="2516693" cy="2439077"/>
            <a:chOff x="0" y="0"/>
            <a:chExt cx="4026708" cy="3902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65337" y="1880894"/>
            <a:ext cx="2516693" cy="2439077"/>
            <a:chOff x="0" y="0"/>
            <a:chExt cx="4026708" cy="39025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570" y="0"/>
            <a:ext cx="7074394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5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Consigli</a:t>
            </a:r>
            <a:r>
              <a:rPr lang="en-US" sz="2000" b="1" dirty="0">
                <a:solidFill>
                  <a:srgbClr val="FFFFFF"/>
                </a:solidFill>
              </a:rPr>
              <a:t> per la </a:t>
            </a:r>
            <a:r>
              <a:rPr lang="en-US" sz="2000" b="1" dirty="0" err="1">
                <a:solidFill>
                  <a:srgbClr val="FFFFFF"/>
                </a:solidFill>
              </a:rPr>
              <a:t>redazione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delle</a:t>
            </a:r>
            <a:r>
              <a:rPr lang="en-US" sz="2000" b="1" dirty="0">
                <a:solidFill>
                  <a:srgbClr val="FFFFFF"/>
                </a:solidFill>
              </a:rPr>
              <a:t> slide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11143" y="1620577"/>
            <a:ext cx="692177" cy="6921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72666" y="1684431"/>
            <a:ext cx="564469" cy="5644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71304" y="514350"/>
            <a:ext cx="1228068" cy="126932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9108" y="1578340"/>
            <a:ext cx="776651" cy="77665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418682" y="2405608"/>
            <a:ext cx="2411396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325591"/>
                </a:solidFill>
              </a:rPr>
              <a:t>ELENCHI PUNTATI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32886" y="2837540"/>
            <a:ext cx="211304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 dirty="0" err="1">
                <a:solidFill>
                  <a:srgbClr val="0F3250"/>
                </a:solidFill>
              </a:rPr>
              <a:t>Quando</a:t>
            </a:r>
            <a:r>
              <a:rPr lang="en-US" sz="1400" dirty="0">
                <a:solidFill>
                  <a:srgbClr val="0F3250"/>
                </a:solidFill>
              </a:rPr>
              <a:t> </a:t>
            </a:r>
            <a:r>
              <a:rPr lang="en-US" sz="1400" dirty="0" err="1">
                <a:solidFill>
                  <a:srgbClr val="0F3250"/>
                </a:solidFill>
              </a:rPr>
              <a:t>possibile</a:t>
            </a:r>
            <a:r>
              <a:rPr lang="en-US" sz="1400" dirty="0">
                <a:solidFill>
                  <a:srgbClr val="0F3250"/>
                </a:solidFill>
              </a:rPr>
              <a:t> </a:t>
            </a:r>
            <a:r>
              <a:rPr lang="en-US" sz="1400" dirty="0" err="1">
                <a:solidFill>
                  <a:srgbClr val="0F3250"/>
                </a:solidFill>
              </a:rPr>
              <a:t>utilizzare</a:t>
            </a:r>
            <a:r>
              <a:rPr lang="en-US" sz="1400" dirty="0">
                <a:solidFill>
                  <a:srgbClr val="0F3250"/>
                </a:solidFill>
              </a:rPr>
              <a:t> </a:t>
            </a:r>
            <a:r>
              <a:rPr lang="en-US" sz="1400" b="1" dirty="0" err="1">
                <a:solidFill>
                  <a:srgbClr val="0F3250"/>
                </a:solidFill>
              </a:rPr>
              <a:t>elenchi</a:t>
            </a:r>
            <a:r>
              <a:rPr lang="en-US" sz="1400" b="1" dirty="0">
                <a:solidFill>
                  <a:srgbClr val="0F3250"/>
                </a:solidFill>
              </a:rPr>
              <a:t> </a:t>
            </a:r>
            <a:r>
              <a:rPr lang="en-US" sz="1400" b="1" dirty="0" err="1">
                <a:solidFill>
                  <a:srgbClr val="0F3250"/>
                </a:solidFill>
              </a:rPr>
              <a:t>puntati</a:t>
            </a:r>
            <a:r>
              <a:rPr lang="en-US" sz="1400" b="1" dirty="0">
                <a:solidFill>
                  <a:srgbClr val="0F3250"/>
                </a:solidFill>
              </a:rPr>
              <a:t> </a:t>
            </a:r>
            <a:r>
              <a:rPr lang="en-US" sz="1400" dirty="0">
                <a:solidFill>
                  <a:srgbClr val="0F3250"/>
                </a:solidFill>
              </a:rPr>
              <a:t>per </a:t>
            </a:r>
            <a:r>
              <a:rPr lang="en-US" sz="1400" dirty="0" err="1">
                <a:solidFill>
                  <a:srgbClr val="0F3250"/>
                </a:solidFill>
              </a:rPr>
              <a:t>facilitare</a:t>
            </a:r>
            <a:r>
              <a:rPr lang="en-US" sz="1400" dirty="0">
                <a:solidFill>
                  <a:srgbClr val="0F3250"/>
                </a:solidFill>
              </a:rPr>
              <a:t> la </a:t>
            </a:r>
            <a:r>
              <a:rPr lang="en-US" sz="1400" dirty="0" err="1">
                <a:solidFill>
                  <a:srgbClr val="0F3250"/>
                </a:solidFill>
              </a:rPr>
              <a:t>lettura</a:t>
            </a:r>
            <a:r>
              <a:rPr lang="en-US" sz="1400" dirty="0">
                <a:solidFill>
                  <a:srgbClr val="0F3250"/>
                </a:solidFill>
              </a:rPr>
              <a:t> (</a:t>
            </a:r>
            <a:r>
              <a:rPr lang="en-US" sz="1400" dirty="0" err="1">
                <a:solidFill>
                  <a:srgbClr val="0F3250"/>
                </a:solidFill>
              </a:rPr>
              <a:t>senza</a:t>
            </a:r>
            <a:r>
              <a:rPr lang="en-US" sz="1400" dirty="0">
                <a:solidFill>
                  <a:srgbClr val="0F3250"/>
                </a:solidFill>
              </a:rPr>
              <a:t> </a:t>
            </a:r>
            <a:r>
              <a:rPr lang="en-US" sz="1400" dirty="0" err="1">
                <a:solidFill>
                  <a:srgbClr val="0F3250"/>
                </a:solidFill>
              </a:rPr>
              <a:t>esagerare</a:t>
            </a:r>
            <a:r>
              <a:rPr lang="en-US" sz="1400" dirty="0">
                <a:solidFill>
                  <a:srgbClr val="0F3250"/>
                </a:solidFill>
              </a:rPr>
              <a:t>)</a:t>
            </a:r>
          </a:p>
          <a:p>
            <a:pPr algn="ctr">
              <a:lnSpc>
                <a:spcPts val="1680"/>
              </a:lnSpc>
            </a:pPr>
            <a:r>
              <a:rPr lang="en-US" sz="1200" dirty="0">
                <a:solidFill>
                  <a:srgbClr val="0F3250"/>
                </a:solidFill>
                <a:latin typeface="Muli Regular"/>
              </a:rPr>
              <a:t> </a:t>
            </a:r>
          </a:p>
          <a:p>
            <a:pPr algn="ctr">
              <a:lnSpc>
                <a:spcPts val="1330"/>
              </a:lnSpc>
            </a:pPr>
            <a:endParaRPr lang="en-US" sz="1200" dirty="0">
              <a:solidFill>
                <a:srgbClr val="0F3250"/>
              </a:solidFill>
              <a:latin typeface="Muli Regular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6345955" y="2418308"/>
            <a:ext cx="2155457" cy="1399216"/>
            <a:chOff x="0" y="-420156"/>
            <a:chExt cx="5747885" cy="37312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20156"/>
              <a:ext cx="5747885" cy="54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 dirty="0">
                  <a:solidFill>
                    <a:srgbClr val="325591"/>
                  </a:solidFill>
                </a:rPr>
                <a:t>FONT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85659"/>
              <a:ext cx="5747885" cy="2325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400" dirty="0" err="1">
                  <a:solidFill>
                    <a:srgbClr val="0F3250"/>
                  </a:solidFill>
                </a:rPr>
                <a:t>Utilizza</a:t>
              </a:r>
              <a:r>
                <a:rPr lang="en-US" sz="1400" dirty="0">
                  <a:solidFill>
                    <a:srgbClr val="0F3250"/>
                  </a:solidFill>
                </a:rPr>
                <a:t> un font di </a:t>
              </a:r>
              <a:r>
                <a:rPr lang="en-US" sz="1400" b="1" dirty="0" err="1">
                  <a:solidFill>
                    <a:srgbClr val="0F3250"/>
                  </a:solidFill>
                </a:rPr>
                <a:t>almeno</a:t>
              </a:r>
              <a:r>
                <a:rPr lang="en-US" sz="1400" b="1" dirty="0">
                  <a:solidFill>
                    <a:srgbClr val="0F3250"/>
                  </a:solidFill>
                </a:rPr>
                <a:t> 14 </a:t>
              </a:r>
              <a:r>
                <a:rPr lang="en-US" sz="1400" b="1" dirty="0" err="1">
                  <a:solidFill>
                    <a:srgbClr val="0F3250"/>
                  </a:solidFill>
                </a:rPr>
                <a:t>punti</a:t>
              </a:r>
              <a:r>
                <a:rPr lang="en-US" sz="1400" b="1" dirty="0">
                  <a:solidFill>
                    <a:srgbClr val="0F3250"/>
                  </a:solidFill>
                </a:rPr>
                <a:t> Calibri</a:t>
              </a:r>
            </a:p>
            <a:p>
              <a:pPr algn="ctr">
                <a:lnSpc>
                  <a:spcPts val="1680"/>
                </a:lnSpc>
              </a:pPr>
              <a:endParaRPr lang="en-US" sz="1200" dirty="0">
                <a:solidFill>
                  <a:srgbClr val="0F3250"/>
                </a:solidFill>
                <a:latin typeface="Muli Regular"/>
              </a:endParaRPr>
            </a:p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endParaRPr lang="en-US" sz="1200" dirty="0">
                <a:solidFill>
                  <a:srgbClr val="0F3250"/>
                </a:solidFill>
                <a:latin typeface="Muli Regular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9555" y="2414354"/>
            <a:ext cx="2155457" cy="1502924"/>
            <a:chOff x="0" y="-115357"/>
            <a:chExt cx="5747885" cy="400779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15357"/>
              <a:ext cx="5747885" cy="54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 dirty="0">
                  <a:solidFill>
                    <a:srgbClr val="325591"/>
                  </a:solidFill>
                </a:rPr>
                <a:t>IMMAGINI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85659"/>
              <a:ext cx="5747885" cy="29067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0F3250"/>
                  </a:solidFill>
                </a:rPr>
                <a:t>Accompagna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sempre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il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testo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  <a:r>
                <a:rPr lang="en-US" sz="1400" dirty="0" err="1">
                  <a:solidFill>
                    <a:srgbClr val="0F3250"/>
                  </a:solidFill>
                </a:rPr>
                <a:t>della</a:t>
              </a:r>
              <a:r>
                <a:rPr lang="en-US" sz="1400" dirty="0">
                  <a:solidFill>
                    <a:srgbClr val="0F3250"/>
                  </a:solidFill>
                </a:rPr>
                <a:t> slide con </a:t>
              </a:r>
              <a:r>
                <a:rPr lang="en-US" sz="1400" b="1" dirty="0" err="1">
                  <a:solidFill>
                    <a:srgbClr val="0F3250"/>
                  </a:solidFill>
                </a:rPr>
                <a:t>una</a:t>
              </a:r>
              <a:r>
                <a:rPr lang="en-US" sz="1400" b="1" dirty="0">
                  <a:solidFill>
                    <a:srgbClr val="0F3250"/>
                  </a:solidFill>
                </a:rPr>
                <a:t> o due </a:t>
              </a:r>
              <a:r>
                <a:rPr lang="en-US" sz="1400" b="1" dirty="0" err="1">
                  <a:solidFill>
                    <a:srgbClr val="0F3250"/>
                  </a:solidFill>
                </a:rPr>
                <a:t>immagini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b="1" dirty="0" err="1">
                  <a:solidFill>
                    <a:srgbClr val="0F3250"/>
                  </a:solidFill>
                </a:rPr>
                <a:t>semplici</a:t>
              </a:r>
              <a:r>
                <a:rPr lang="en-US" sz="1400" b="1" dirty="0">
                  <a:solidFill>
                    <a:srgbClr val="0F3250"/>
                  </a:solidFill>
                </a:rPr>
                <a:t> e </a:t>
              </a:r>
              <a:r>
                <a:rPr lang="en-US" sz="1400" b="1" dirty="0" err="1">
                  <a:solidFill>
                    <a:srgbClr val="0F3250"/>
                  </a:solidFill>
                </a:rPr>
                <a:t>coerenti</a:t>
              </a:r>
              <a:r>
                <a:rPr lang="en-US" sz="1400" b="1" dirty="0">
                  <a:solidFill>
                    <a:srgbClr val="0F3250"/>
                  </a:solidFill>
                </a:rPr>
                <a:t> </a:t>
              </a:r>
              <a:r>
                <a:rPr lang="en-US" sz="1400" dirty="0">
                  <a:solidFill>
                    <a:srgbClr val="0F3250"/>
                  </a:solidFill>
                </a:rPr>
                <a:t>al </a:t>
              </a:r>
              <a:r>
                <a:rPr lang="en-US" sz="1400" dirty="0" err="1">
                  <a:solidFill>
                    <a:srgbClr val="0F3250"/>
                  </a:solidFill>
                </a:rPr>
                <a:t>contenuto</a:t>
              </a:r>
              <a:r>
                <a:rPr lang="en-US" sz="1400" dirty="0">
                  <a:solidFill>
                    <a:srgbClr val="0F3250"/>
                  </a:solidFill>
                </a:rPr>
                <a:t> </a:t>
              </a:r>
            </a:p>
            <a:p>
              <a:pPr marL="0" lvl="1" algn="ctr">
                <a:lnSpc>
                  <a:spcPts val="1680"/>
                </a:lnSpc>
                <a:spcBef>
                  <a:spcPct val="0"/>
                </a:spcBef>
              </a:pPr>
              <a:endParaRPr lang="en-US" sz="1400" dirty="0">
                <a:solidFill>
                  <a:srgbClr val="0F3250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-32259" y="3832605"/>
            <a:ext cx="364718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1680"/>
              </a:lnSpc>
              <a:spcBef>
                <a:spcPct val="0"/>
              </a:spcBef>
            </a:pPr>
            <a:r>
              <a:rPr lang="en-US" sz="800" b="1" dirty="0" err="1">
                <a:solidFill>
                  <a:srgbClr val="0F3250"/>
                </a:solidFill>
              </a:rPr>
              <a:t>Immagini</a:t>
            </a:r>
            <a:r>
              <a:rPr lang="en-US" sz="800" b="1" dirty="0">
                <a:solidFill>
                  <a:srgbClr val="0F3250"/>
                </a:solidFill>
              </a:rPr>
              <a:t> stock </a:t>
            </a:r>
            <a:r>
              <a:rPr lang="en-US" sz="800" b="1" dirty="0" err="1">
                <a:solidFill>
                  <a:srgbClr val="0F3250"/>
                </a:solidFill>
              </a:rPr>
              <a:t>gratuite</a:t>
            </a:r>
            <a:r>
              <a:rPr lang="en-US" sz="800" b="1" dirty="0">
                <a:solidFill>
                  <a:srgbClr val="0F3250"/>
                </a:solidFill>
              </a:rPr>
              <a:t> </a:t>
            </a:r>
            <a:r>
              <a:rPr lang="en-US" sz="800" b="1" dirty="0" err="1">
                <a:solidFill>
                  <a:srgbClr val="0F3250"/>
                </a:solidFill>
              </a:rPr>
              <a:t>scaricabili</a:t>
            </a:r>
            <a:endParaRPr lang="en-US" sz="800" b="1" dirty="0">
              <a:solidFill>
                <a:srgbClr val="0F3250"/>
              </a:solidFill>
            </a:endParaRPr>
          </a:p>
          <a:p>
            <a:pPr marL="0" lvl="1" algn="ctr">
              <a:lnSpc>
                <a:spcPts val="1680"/>
              </a:lnSpc>
              <a:spcBef>
                <a:spcPct val="0"/>
              </a:spcBef>
            </a:pPr>
            <a:r>
              <a:rPr lang="en-US" sz="800" dirty="0">
                <a:solidFill>
                  <a:srgbClr val="0F3250"/>
                </a:solidFill>
                <a:hlinkClick r:id="rId8"/>
              </a:rPr>
              <a:t>https://icons8.it/</a:t>
            </a:r>
            <a:r>
              <a:rPr lang="en-US" sz="800" dirty="0">
                <a:solidFill>
                  <a:srgbClr val="0F3250"/>
                </a:solidFill>
              </a:rPr>
              <a:t> </a:t>
            </a:r>
          </a:p>
          <a:p>
            <a:pPr marL="0" lvl="1" algn="ctr">
              <a:lnSpc>
                <a:spcPts val="1680"/>
              </a:lnSpc>
              <a:spcBef>
                <a:spcPct val="0"/>
              </a:spcBef>
            </a:pPr>
            <a:r>
              <a:rPr lang="en-US" sz="800" dirty="0">
                <a:solidFill>
                  <a:srgbClr val="0F3250"/>
                </a:solidFill>
                <a:hlinkClick r:id="rId9"/>
              </a:rPr>
              <a:t>https://www.pexels.com/it-it</a:t>
            </a:r>
            <a:endParaRPr lang="en-US" sz="800" dirty="0">
              <a:solidFill>
                <a:srgbClr val="0F3250"/>
              </a:solidFill>
            </a:endParaRPr>
          </a:p>
          <a:p>
            <a:pPr marL="0" lvl="1" algn="ctr">
              <a:lnSpc>
                <a:spcPts val="1680"/>
              </a:lnSpc>
              <a:spcBef>
                <a:spcPct val="0"/>
              </a:spcBef>
            </a:pPr>
            <a:endParaRPr lang="en-US" sz="1400" dirty="0">
              <a:solidFill>
                <a:srgbClr val="0F3250"/>
              </a:solidFill>
            </a:endParaRPr>
          </a:p>
          <a:p>
            <a:endParaRPr lang="it-IT" dirty="0"/>
          </a:p>
        </p:txBody>
      </p:sp>
      <p:sp>
        <p:nvSpPr>
          <p:cNvPr id="27" name="TextBox 11"/>
          <p:cNvSpPr txBox="1"/>
          <p:nvPr/>
        </p:nvSpPr>
        <p:spPr>
          <a:xfrm>
            <a:off x="2317750" y="973283"/>
            <a:ext cx="4512160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 err="1">
                <a:solidFill>
                  <a:srgbClr val="0F3250"/>
                </a:solidFill>
              </a:rPr>
              <a:t>Creare</a:t>
            </a:r>
            <a:r>
              <a:rPr lang="en-US" sz="1600" b="1" dirty="0">
                <a:solidFill>
                  <a:srgbClr val="0F3250"/>
                </a:solidFill>
              </a:rPr>
              <a:t> </a:t>
            </a:r>
            <a:r>
              <a:rPr lang="en-US" sz="1600" b="1" dirty="0" err="1">
                <a:solidFill>
                  <a:srgbClr val="0F3250"/>
                </a:solidFill>
              </a:rPr>
              <a:t>una</a:t>
            </a:r>
            <a:r>
              <a:rPr lang="en-US" sz="1600" b="1" dirty="0">
                <a:solidFill>
                  <a:srgbClr val="0F3250"/>
                </a:solidFill>
              </a:rPr>
              <a:t> </a:t>
            </a:r>
            <a:r>
              <a:rPr lang="en-US" sz="1600" b="1" dirty="0" err="1">
                <a:solidFill>
                  <a:srgbClr val="0F3250"/>
                </a:solidFill>
              </a:rPr>
              <a:t>presentazione</a:t>
            </a:r>
            <a:r>
              <a:rPr lang="en-US" sz="1600" b="1" dirty="0">
                <a:solidFill>
                  <a:srgbClr val="0F3250"/>
                </a:solidFill>
              </a:rPr>
              <a:t> </a:t>
            </a:r>
            <a:r>
              <a:rPr lang="en-US" sz="1600" b="1" dirty="0" err="1">
                <a:solidFill>
                  <a:srgbClr val="0F3250"/>
                </a:solidFill>
              </a:rPr>
              <a:t>chiara</a:t>
            </a:r>
            <a:r>
              <a:rPr lang="en-US" sz="1600" b="1" dirty="0">
                <a:solidFill>
                  <a:srgbClr val="0F3250"/>
                </a:solidFill>
              </a:rPr>
              <a:t> e </a:t>
            </a:r>
            <a:r>
              <a:rPr lang="en-US" sz="1600" b="1" dirty="0" err="1">
                <a:solidFill>
                  <a:srgbClr val="0F3250"/>
                </a:solidFill>
              </a:rPr>
              <a:t>ingaggiante</a:t>
            </a:r>
            <a:r>
              <a:rPr lang="en-US" sz="1600" b="1" dirty="0">
                <a:solidFill>
                  <a:srgbClr val="0F3250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7110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EMA DI OFFICE" val="J73gG471"/>
  <p:tag name="ARTICULATE_SLIDE_THUMBNAIL_REFRESH" val="1"/>
  <p:tag name="ARTICULATE_PROJECT_OPEN" val="0"/>
  <p:tag name="ARTICULATE_SLIDE_COUNT" val="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i Office">
  <a:themeElements>
    <a:clrScheme name="Unica">
      <a:dk1>
        <a:srgbClr val="0F3250"/>
      </a:dk1>
      <a:lt1>
        <a:sysClr val="window" lastClr="FFFFFF"/>
      </a:lt1>
      <a:dk2>
        <a:srgbClr val="325591"/>
      </a:dk2>
      <a:lt2>
        <a:srgbClr val="B4C8E1"/>
      </a:lt2>
      <a:accent1>
        <a:srgbClr val="0F3250"/>
      </a:accent1>
      <a:accent2>
        <a:srgbClr val="8087A0"/>
      </a:accent2>
      <a:accent3>
        <a:srgbClr val="C6C6D2"/>
      </a:accent3>
      <a:accent4>
        <a:srgbClr val="325591"/>
      </a:accent4>
      <a:accent5>
        <a:srgbClr val="6991C3"/>
      </a:accent5>
      <a:accent6>
        <a:srgbClr val="B4C8E1"/>
      </a:accent6>
      <a:hlink>
        <a:srgbClr val="0000FF"/>
      </a:hlink>
      <a:folHlink>
        <a:srgbClr val="800080"/>
      </a:folHlink>
    </a:clrScheme>
    <a:fontScheme name="Tema di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5321</TotalTime>
  <Words>1083</Words>
  <Application>Microsoft Office PowerPoint</Application>
  <PresentationFormat>On-screen Show (16:9)</PresentationFormat>
  <Paragraphs>121</Paragraphs>
  <Slides>16</Slides>
  <Notes>10</Notes>
  <HiddenSlides>11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Apex New Light</vt:lpstr>
      <vt:lpstr>Arial</vt:lpstr>
      <vt:lpstr>Calibri</vt:lpstr>
      <vt:lpstr>Calibri Light</vt:lpstr>
      <vt:lpstr>Century Gothic</vt:lpstr>
      <vt:lpstr>Muli Regular</vt:lpstr>
      <vt:lpstr>Tema di Office</vt:lpstr>
      <vt:lpstr>CORSO PYTHON</vt:lpstr>
      <vt:lpstr>PowerPoint Presentation</vt:lpstr>
      <vt:lpstr>PowerPoint Presentation</vt:lpstr>
      <vt:lpstr>  Grazie!</vt:lpstr>
      <vt:lpstr>Grazie!</vt:lpstr>
      <vt:lpstr>  Grazie!</vt:lpstr>
      <vt:lpstr>Palette colori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Titolo slide</vt:lpstr>
      <vt:lpstr>Titolo slide</vt:lpstr>
      <vt:lpstr>Titolo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PC</dc:creator>
  <cp:lastModifiedBy>Andrea Romano</cp:lastModifiedBy>
  <cp:revision>386</cp:revision>
  <cp:lastPrinted>2019-02-14T11:54:55Z</cp:lastPrinted>
  <dcterms:created xsi:type="dcterms:W3CDTF">2017-11-09T13:35:32Z</dcterms:created>
  <dcterms:modified xsi:type="dcterms:W3CDTF">2023-10-22T20:31:28Z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F27A4C58-0B26-42CB-9BBF-5A7D6D2CA562</vt:lpwstr>
  </property>
  <property fmtid="{D5CDD505-2E9C-101B-9397-08002B2CF9AE}" pid="3" name="ArticulatePath">
    <vt:lpwstr>Unica_16_9_IVASS_20211026</vt:lpwstr>
  </property>
</Properties>
</file>